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9" r:id="rId2"/>
    <p:sldMasterId id="2147483667" r:id="rId3"/>
    <p:sldMasterId id="2147483675" r:id="rId4"/>
  </p:sldMasterIdLst>
  <p:notesMasterIdLst>
    <p:notesMasterId r:id="rId72"/>
  </p:notesMasterIdLst>
  <p:sldIdLst>
    <p:sldId id="256" r:id="rId5"/>
    <p:sldId id="257" r:id="rId6"/>
    <p:sldId id="258" r:id="rId7"/>
    <p:sldId id="266" r:id="rId8"/>
    <p:sldId id="273" r:id="rId9"/>
    <p:sldId id="274" r:id="rId10"/>
    <p:sldId id="267" r:id="rId11"/>
    <p:sldId id="268" r:id="rId12"/>
    <p:sldId id="269" r:id="rId13"/>
    <p:sldId id="270" r:id="rId14"/>
    <p:sldId id="271" r:id="rId15"/>
    <p:sldId id="272" r:id="rId16"/>
    <p:sldId id="275" r:id="rId17"/>
    <p:sldId id="277" r:id="rId18"/>
    <p:sldId id="276" r:id="rId19"/>
    <p:sldId id="285" r:id="rId20"/>
    <p:sldId id="278" r:id="rId21"/>
    <p:sldId id="279" r:id="rId22"/>
    <p:sldId id="280" r:id="rId23"/>
    <p:sldId id="281" r:id="rId24"/>
    <p:sldId id="282" r:id="rId25"/>
    <p:sldId id="283" r:id="rId26"/>
    <p:sldId id="284" r:id="rId27"/>
    <p:sldId id="286" r:id="rId28"/>
    <p:sldId id="287" r:id="rId29"/>
    <p:sldId id="288" r:id="rId30"/>
    <p:sldId id="289" r:id="rId31"/>
    <p:sldId id="290" r:id="rId32"/>
    <p:sldId id="295" r:id="rId33"/>
    <p:sldId id="291" r:id="rId34"/>
    <p:sldId id="292" r:id="rId35"/>
    <p:sldId id="293" r:id="rId36"/>
    <p:sldId id="294" r:id="rId37"/>
    <p:sldId id="307" r:id="rId38"/>
    <p:sldId id="308" r:id="rId39"/>
    <p:sldId id="309" r:id="rId40"/>
    <p:sldId id="310" r:id="rId41"/>
    <p:sldId id="311" r:id="rId42"/>
    <p:sldId id="312" r:id="rId43"/>
    <p:sldId id="313" r:id="rId44"/>
    <p:sldId id="296" r:id="rId45"/>
    <p:sldId id="297" r:id="rId46"/>
    <p:sldId id="298" r:id="rId47"/>
    <p:sldId id="299" r:id="rId48"/>
    <p:sldId id="300" r:id="rId49"/>
    <p:sldId id="301" r:id="rId50"/>
    <p:sldId id="302" r:id="rId51"/>
    <p:sldId id="303" r:id="rId52"/>
    <p:sldId id="304" r:id="rId53"/>
    <p:sldId id="305" r:id="rId54"/>
    <p:sldId id="320" r:id="rId55"/>
    <p:sldId id="321" r:id="rId56"/>
    <p:sldId id="322" r:id="rId57"/>
    <p:sldId id="323" r:id="rId58"/>
    <p:sldId id="324" r:id="rId59"/>
    <p:sldId id="314" r:id="rId60"/>
    <p:sldId id="315" r:id="rId61"/>
    <p:sldId id="318" r:id="rId62"/>
    <p:sldId id="316" r:id="rId63"/>
    <p:sldId id="317" r:id="rId64"/>
    <p:sldId id="319" r:id="rId65"/>
    <p:sldId id="306" r:id="rId66"/>
    <p:sldId id="325" r:id="rId67"/>
    <p:sldId id="326" r:id="rId68"/>
    <p:sldId id="328" r:id="rId69"/>
    <p:sldId id="327" r:id="rId70"/>
    <p:sldId id="262"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B661"/>
    <a:srgbClr val="FFD557"/>
    <a:srgbClr val="002A58"/>
    <a:srgbClr val="BEBF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85" autoAdjust="0"/>
    <p:restoredTop sz="86395"/>
  </p:normalViewPr>
  <p:slideViewPr>
    <p:cSldViewPr snapToGrid="0" snapToObjects="1">
      <p:cViewPr varScale="1">
        <p:scale>
          <a:sx n="105" d="100"/>
          <a:sy n="105" d="100"/>
        </p:scale>
        <p:origin x="630" y="10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20" d="100"/>
        <a:sy n="12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1-10T17:20:14.667"/>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1-10T17:20:14.667"/>
    </inkml:context>
    <inkml:brush xml:id="br0">
      <inkml:brushProperty name="width" value="0.05" units="cm"/>
      <inkml:brushProperty name="height" value="0.05" units="cm"/>
      <inkml:brushProperty name="ignorePressure" value="1"/>
    </inkml:brush>
  </inkml:definitions>
  <inkml:trace contextRef="#ctx0" brushRef="#br0">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1-10T17:20:14.668"/>
    </inkml:context>
    <inkml:brush xml:id="br0">
      <inkml:brushProperty name="width" value="0.05" units="cm"/>
      <inkml:brushProperty name="height" value="0.05" units="cm"/>
      <inkml:brushProperty name="ignorePressure" value="1"/>
    </inkml:brush>
  </inkml:definitions>
  <inkml:trace contextRef="#ctx0" brushRef="#br0">0 1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1-10T17:20:14.668"/>
    </inkml:context>
    <inkml:brush xml:id="br0">
      <inkml:brushProperty name="width" value="0.05" units="cm"/>
      <inkml:brushProperty name="height" value="0.05" units="cm"/>
      <inkml:brushProperty name="ignorePressure" value="1"/>
    </inkml:brush>
  </inkml:definitions>
  <inkml:trace contextRef="#ctx0" brushRef="#br0">0 1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6C02B-2E57-0E49-B34D-65AC1EFE920E}" type="datetimeFigureOut">
              <a:rPr lang="en-US" smtClean="0"/>
              <a:t>12/6/2019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B204C1-6891-0649-92AE-DC1290FA4EDB}" type="slidenum">
              <a:rPr lang="en-US" smtClean="0"/>
              <a:t>‹#›</a:t>
            </a:fld>
            <a:endParaRPr lang="en-US"/>
          </a:p>
        </p:txBody>
      </p:sp>
    </p:spTree>
    <p:extLst>
      <p:ext uri="{BB962C8B-B14F-4D97-AF65-F5344CB8AC3E}">
        <p14:creationId xmlns:p14="http://schemas.microsoft.com/office/powerpoint/2010/main" val="26410708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faculty.nps.edu/dl/HSI_Certificate_program/OA3412/AcquisitionLifecycleGraphic/da_framework.html"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pseex.pacific-science.com/Hsif2/"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204C1-6891-0649-92AE-DC1290FA4EDB}" type="slidenum">
              <a:rPr lang="en-US" smtClean="0"/>
              <a:t>3</a:t>
            </a:fld>
            <a:endParaRPr lang="en-US"/>
          </a:p>
        </p:txBody>
      </p:sp>
    </p:spTree>
    <p:extLst>
      <p:ext uri="{BB962C8B-B14F-4D97-AF65-F5344CB8AC3E}">
        <p14:creationId xmlns:p14="http://schemas.microsoft.com/office/powerpoint/2010/main" val="7134470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B204C1-6891-0649-92AE-DC1290FA4E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08946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B204C1-6891-0649-92AE-DC1290FA4E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3532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B204C1-6891-0649-92AE-DC1290FA4E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3826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B204C1-6891-0649-92AE-DC1290FA4E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0092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B204C1-6891-0649-92AE-DC1290FA4E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43531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B204C1-6891-0649-92AE-DC1290FA4E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4579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B204C1-6891-0649-92AE-DC1290FA4E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7939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examples of HSI-related courses: </a:t>
            </a:r>
          </a:p>
          <a:p>
            <a:r>
              <a:rPr lang="en-US" dirty="0"/>
              <a:t>	DAU CLE-030 ESOH in JCIDS</a:t>
            </a:r>
          </a:p>
          <a:p>
            <a:r>
              <a:rPr lang="en-US" dirty="0"/>
              <a:t>	AFIT HFEN-670 Human Interaction Technologies</a:t>
            </a:r>
          </a:p>
          <a:p>
            <a:r>
              <a:rPr lang="en-US" dirty="0"/>
              <a:t>	AFIT HFEN-560 Introduction to Human Factors</a:t>
            </a:r>
          </a:p>
          <a:p>
            <a:r>
              <a:rPr lang="en-US" dirty="0"/>
              <a:t>	AFIT HFEN-610 Human Performance Measurement</a:t>
            </a:r>
          </a:p>
          <a:p>
            <a:r>
              <a:rPr lang="en-US" dirty="0"/>
              <a:t>	AFIT HFEN-620 Human Performance Modeling</a:t>
            </a:r>
          </a:p>
          <a:p>
            <a:r>
              <a:rPr lang="en-US" dirty="0"/>
              <a:t>	DAU TST-102 Fundamentals of Test and Evaluation</a:t>
            </a:r>
          </a:p>
          <a:p>
            <a:r>
              <a:rPr lang="en-US" dirty="0"/>
              <a:t>	GTRI DEF-4504P Introduction to Human Systems Integration</a:t>
            </a:r>
          </a:p>
          <a:p>
            <a:r>
              <a:rPr lang="en-US" dirty="0"/>
              <a:t>	GTRI DEF-4527P Human Systems Integration Test and Evaluation Methods</a:t>
            </a:r>
          </a:p>
          <a:p>
            <a:endParaRPr lang="en-US" dirty="0"/>
          </a:p>
          <a:p>
            <a:r>
              <a:rPr lang="en-US" dirty="0"/>
              <a:t>AFIT Certificate program is expected to begin Winter Quarter 2020 and will include:</a:t>
            </a:r>
          </a:p>
          <a:p>
            <a:r>
              <a:rPr lang="en-US" dirty="0"/>
              <a:t>	HFEN-565 HSI Domains (new)</a:t>
            </a:r>
          </a:p>
          <a:p>
            <a:r>
              <a:rPr lang="en-US" dirty="0"/>
              <a:t>	HFEN-668 HSI Trade Space (new)</a:t>
            </a:r>
          </a:p>
          <a:p>
            <a:r>
              <a:rPr lang="en-US" dirty="0"/>
              <a:t>	HFEN-560 Human Factors Engineering</a:t>
            </a:r>
          </a:p>
          <a:p>
            <a:r>
              <a:rPr lang="en-US" dirty="0"/>
              <a:t>	Either HFEN-620 (Human Performance Modeling), HFEN-663 (Software User Interface Design), or HFEN-665 (Human-Agent Interaction)</a:t>
            </a:r>
          </a:p>
          <a:p>
            <a:endParaRPr lang="en-US" dirty="0"/>
          </a:p>
          <a:p>
            <a:r>
              <a:rPr lang="en-US" dirty="0"/>
              <a:t>AFIT’s current goal is six HSI students per cohort. As of September 2019, there were three students enrolled. Typically, students who participate in HSI courses are focused on human factors in aeronautics and computer science.</a:t>
            </a:r>
          </a:p>
          <a:p>
            <a:endParaRPr lang="en-US" dirty="0"/>
          </a:p>
          <a:p>
            <a:r>
              <a:rPr lang="en-US" dirty="0"/>
              <a:t>Virginia Tech does not currently have any HSI students enrolled in their program.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B204C1-6891-0649-92AE-DC1290FA4E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1187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other topics associated with Gap 3 as identified by the JHSIWG</a:t>
            </a:r>
            <a:r>
              <a:rPr lang="en-US" baseline="0" dirty="0"/>
              <a:t> involves the review and analysis of competency models. Leverage this work to produce an HSI community accepted model that can be used for current and future coursework alignment.</a:t>
            </a:r>
          </a:p>
          <a:p>
            <a:r>
              <a:rPr lang="en-US" baseline="0" dirty="0"/>
              <a:t>Level of detail must be sufficient to identify the contributions of individual courses; however, oversight is advised to prevent the number of competencies from growing to an unmanageable number.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Defense Acquisition Framework: </a:t>
            </a:r>
            <a:r>
              <a:rPr lang="en-US" sz="1200" u="sng" kern="1200" dirty="0">
                <a:solidFill>
                  <a:schemeClr val="tx1"/>
                </a:solidFill>
                <a:effectLst/>
                <a:latin typeface="+mn-lt"/>
                <a:ea typeface="+mn-ea"/>
                <a:cs typeface="+mn-cs"/>
                <a:hlinkClick r:id="rId3"/>
              </a:rPr>
              <a:t>http://faculty.nps.edu/dl/HSI_Certificate_program/OA3412/AcquisitionLifecycleGraphic/da_framework.html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USAF HSI Framework: </a:t>
            </a:r>
            <a:r>
              <a:rPr lang="en-US" sz="1200" u="sng" kern="1200" dirty="0">
                <a:solidFill>
                  <a:schemeClr val="tx1"/>
                </a:solidFill>
                <a:effectLst/>
                <a:latin typeface="+mn-lt"/>
                <a:ea typeface="+mn-ea"/>
                <a:cs typeface="+mn-cs"/>
                <a:hlinkClick r:id="rId4"/>
              </a:rPr>
              <a:t>http://pseex.pacific-science.com/Hsif2/</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B204C1-6891-0649-92AE-DC1290FA4E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31510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B204C1-6891-0649-92AE-DC1290FA4E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405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204C1-6891-0649-92AE-DC1290FA4EDB}" type="slidenum">
              <a:rPr lang="en-US" smtClean="0"/>
              <a:t>4</a:t>
            </a:fld>
            <a:endParaRPr lang="en-US"/>
          </a:p>
        </p:txBody>
      </p:sp>
    </p:spTree>
    <p:extLst>
      <p:ext uri="{BB962C8B-B14F-4D97-AF65-F5344CB8AC3E}">
        <p14:creationId xmlns:p14="http://schemas.microsoft.com/office/powerpoint/2010/main" val="2852751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B204C1-6891-0649-92AE-DC1290FA4E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48823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B204C1-6891-0649-92AE-DC1290FA4E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46483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B204C1-6891-0649-92AE-DC1290FA4E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56094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B204C1-6891-0649-92AE-DC1290FA4E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88801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B204C1-6891-0649-92AE-DC1290FA4E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90321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B204C1-6891-0649-92AE-DC1290FA4EDB}" type="slidenum">
              <a:rPr lang="en-US" smtClean="0"/>
              <a:t>67</a:t>
            </a:fld>
            <a:endParaRPr lang="en-US"/>
          </a:p>
        </p:txBody>
      </p:sp>
    </p:spTree>
    <p:extLst>
      <p:ext uri="{BB962C8B-B14F-4D97-AF65-F5344CB8AC3E}">
        <p14:creationId xmlns:p14="http://schemas.microsoft.com/office/powerpoint/2010/main" val="2869097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77" name="Google Shape;7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392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100"/>
              <a:buNone/>
            </a:pPr>
            <a:r>
              <a:rPr lang="en-US" dirty="0"/>
              <a:t>-The purpose of this study is to examine existing KM processes and bodies of knowledge within the HSI community and evaluate their effectiveness against published scientific requirements and KM failure factors. More specifically, we will answer the questions: Are there any existing processes or bodies of knowledge? If so do they account for all the elements laid out in existing KM frameworks? Do the exhibit factors that are impediments to KM? Do they exhibit factors that benefit KM?</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-The identification of capability gaps will result in the analysis of alternative KM options to meet the needs of the community. Specifically the questions we just asked should provide us with capability gaps and needs requirements to conduct an analysis of alternatives and provide a recommendation for a useful and enduring body of knowledge.</a:t>
            </a:r>
          </a:p>
          <a:p>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93830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dirty="0"/>
              <a:t>Our project consisted of several key activities that enabled us to root our conclusions and recommendations in a quantitative and qualitative methodological approach to content analysis of existing Knowledge Management processes both within the HSI community specifically and within the broader range of Knowledge Management (KM) frameworks as a whole. Our project began with a literature review, which encompassed the theory behind KM, existing frameworks, analyses of both failed and successful KM projects, and studies on how success factors can be optimized within the context of KM. More specifically, articles were searched for the definitions and existing frameworks of KM, in order to scope the required general purposes and functions of KM. Following this determination, research of literature was conducted to examine the common causes behind the failures of historical KM ventures. These failure items were then explored through a more extensive literature review to encompass root causes and potential solutions. </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Following the literature review, a phone survey was conducted among four HSI professionals. The survey took place in August 2019, and will be discussed in greater detail in following slides. The themes of the surveys were compiled and represent the basis of the needs-analysis for the proposed body of knowledge. </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Upon completion of the interviews, results were compiled and requirements were developed. </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In the next step, research was conducted to examine the possible alternative solutions to create and host an HSI body of knowledge. This consisted of reviewing existing commercial off the shelf (COTS) systems, government off the shelf (GOTS) systems, and the possible development of a new system. This research consisted of an initial review of COTS and GOTS cost and specifications in program websites. The reviewed COTS systems consisted of Zendesk, </a:t>
            </a:r>
            <a:r>
              <a:rPr lang="en-US" dirty="0" err="1"/>
              <a:t>Bloomfire</a:t>
            </a:r>
            <a:r>
              <a:rPr lang="en-US" dirty="0"/>
              <a:t>, </a:t>
            </a:r>
            <a:r>
              <a:rPr lang="en-US" dirty="0" err="1"/>
              <a:t>Centralpoint</a:t>
            </a:r>
            <a:r>
              <a:rPr lang="en-US" dirty="0"/>
              <a:t>, Knowledge Center, Happy Fox, </a:t>
            </a:r>
            <a:r>
              <a:rPr lang="en-US" dirty="0" err="1"/>
              <a:t>Zoho</a:t>
            </a:r>
            <a:r>
              <a:rPr lang="en-US" dirty="0"/>
              <a:t> Desk, and SABIO Knowledge Management. Finally an analysis of alternatives was conducted</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dirty="0"/>
          </a:p>
          <a:p>
            <a:pPr marL="0" lvl="0" indent="0" algn="l" rtl="0">
              <a:spcBef>
                <a:spcPts val="0"/>
              </a:spcBef>
              <a:spcAft>
                <a:spcPts val="0"/>
              </a:spcAft>
              <a:buNone/>
            </a:pPr>
            <a:endParaRPr dirty="0"/>
          </a:p>
        </p:txBody>
      </p:sp>
      <p:sp>
        <p:nvSpPr>
          <p:cNvPr id="83" name="Google Shape;8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0551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As the insufficient resourcing is a primary indicator of KM failure, the cost of the system is a significant consideration in the trade space for selection. Management support, responsibility, accountability, and ownership are required for KM success. The body of knowledge management team should include HSI professionals. Additionally, the system and organization should be aligned with HSI goals and include a mechanism to measure KM success. As a result, the trade space must include manpower and organization structural concerns. The system, itself, must be simple and easy to use. Additionally, content management is essential for the body of knowledge to be useful and sustaining. This means that the search function must return applicable results, the database must contain enough storage space and bandwidth to house all relevant information, accommodate 50% of HSI users, and operate at a fast enough speed not deter use. The content should be organized by topic, phase of acquisition lifecycle, or other appropriate tag. Users must be motivated to contribute to the database, and thus the system should incorporate intrinsic or extrinsic motivational factors. Because the body of knowledge deals with the DoD acquisition lifecycle, it may be useful to include encryption in the consideration of alternatives. </a:t>
            </a:r>
            <a:endParaRPr dirty="0"/>
          </a:p>
          <a:p>
            <a:pPr marL="0" lvl="0" indent="0" algn="l" rtl="0">
              <a:lnSpc>
                <a:spcPct val="100000"/>
              </a:lnSpc>
              <a:spcBef>
                <a:spcPts val="0"/>
              </a:spcBef>
              <a:spcAft>
                <a:spcPts val="0"/>
              </a:spcAft>
              <a:buSzPts val="1100"/>
              <a:buNone/>
            </a:pPr>
            <a:r>
              <a:rPr lang="en-US" dirty="0"/>
              <a:t>Cost</a:t>
            </a:r>
            <a:endParaRPr dirty="0"/>
          </a:p>
          <a:p>
            <a:pPr marL="0" lvl="0" indent="0" algn="l" rtl="0">
              <a:lnSpc>
                <a:spcPct val="100000"/>
              </a:lnSpc>
              <a:spcBef>
                <a:spcPts val="0"/>
              </a:spcBef>
              <a:spcAft>
                <a:spcPts val="0"/>
              </a:spcAft>
              <a:buSzPts val="1100"/>
              <a:buNone/>
            </a:pPr>
            <a:r>
              <a:rPr lang="en-US" dirty="0"/>
              <a:t>For the purposes of this paper the scope of the cost of the system will consider the direct costs across the lifecycle of the system. A COTS system would require an annual fee. This fee varies based on the selection of the provider as well as the features provided in the service. With a program such as the one offered by </a:t>
            </a:r>
            <a:r>
              <a:rPr lang="en-US" dirty="0" err="1"/>
              <a:t>Bloomfire</a:t>
            </a:r>
            <a:r>
              <a:rPr lang="en-US" dirty="0"/>
              <a:t>, assuming greater than 50 users would be operating the system, this fee would be $13,788 annually. As offered by Zendesk, the price could range between $5-199 per agent per month. For a package that would satisfy the requirements of an HSI body of knowledge, $199 per agent per month would likely be the appropriate option. While determining the number of agents required is a topic for further research should this option be selected, the annual cost could range from $2,388 to $11,940 for 1 to 5 agents. It should be noted that these costs are for FY19 and not projected for future dates. As such cost increases may occur. Additionally, the developers and operators of the website have no knowledge of HSI, and the systems tend to be developed commercially for businesses to interact with their customers. As a result, an HSI practitioner needs to be involved in the development, operation, and content management of the system in order to ensure that useful content is displayed appropriately. While, due to the artificial intelligence (AI) capabilities and agent positions provided by the knowledge management companies, this role would not necessarily have to be the primary role of the HSI practitioner, it would require the content manager be responsible for the program and to have a relatively holistic view of HSI as a discipline. As a result, it should be assumed that the role would be filled by a GS-13, with an annual salary of $73,115.00 - $95,048.00. If it were a primary duty, the salary may be less. This is a topic for follow-on research, should this option be selected. Other cost factors to consider with the commercial option is that system maintenance and updates would be included in the annual cost. </a:t>
            </a:r>
            <a:endParaRPr dirty="0"/>
          </a:p>
          <a:p>
            <a:pPr marL="0" lvl="0" indent="0" algn="l" rtl="0">
              <a:lnSpc>
                <a:spcPct val="100000"/>
              </a:lnSpc>
              <a:spcBef>
                <a:spcPts val="0"/>
              </a:spcBef>
              <a:spcAft>
                <a:spcPts val="0"/>
              </a:spcAft>
              <a:buSzPts val="1100"/>
              <a:buNone/>
            </a:pPr>
            <a:r>
              <a:rPr lang="en-US" dirty="0"/>
              <a:t>By utilizing a Defense Acquisition University (DAU) system, there would be no annual fee associated with the system’s use. It would require information technology (IT) personnel and HSI practitioner collaboration during the development of the website, the expense of which would depend on the development schedule. Following the initial cost and involvement of these personnel, the website would offer several of the same AI capabilities as the commercial alternatives, reducing manpower in comparison to a forum or blog option. However, content management and IT support would persist throughout the system’s lifecycle. In this case, a HSI practitioner employed as a content manager and an IT specialist to provide support would be required. While the IT specialist would have other responsibilities, the salaries of which would combine to between $100,000 to $150,000 annually. </a:t>
            </a:r>
            <a:endParaRPr dirty="0"/>
          </a:p>
          <a:p>
            <a:pPr marL="0" lvl="0" indent="0" algn="l" rtl="0">
              <a:lnSpc>
                <a:spcPct val="100000"/>
              </a:lnSpc>
              <a:spcBef>
                <a:spcPts val="0"/>
              </a:spcBef>
              <a:spcAft>
                <a:spcPts val="0"/>
              </a:spcAft>
              <a:buSzPts val="1100"/>
              <a:buNone/>
            </a:pPr>
            <a:r>
              <a:rPr lang="en-US" dirty="0"/>
              <a:t>By utilizing either a web-based forum or blog, there would be no annual fee associated with the system’s use. Much like the DAU option, the development of the system would require collaboration between IT and HSI personnel, with a schedule to be determined. These options would require extensive content management, with one or more HSI practitioners filling this role as a primary duty. As such, the annual salary cost would be over $60,000 annually. </a:t>
            </a:r>
            <a:endParaRPr dirty="0"/>
          </a:p>
          <a:p>
            <a:pPr marL="0" lvl="0" indent="0" algn="l" rtl="0">
              <a:lnSpc>
                <a:spcPct val="100000"/>
              </a:lnSpc>
              <a:spcBef>
                <a:spcPts val="0"/>
              </a:spcBef>
              <a:spcAft>
                <a:spcPts val="0"/>
              </a:spcAft>
              <a:buSzPts val="1100"/>
              <a:buNone/>
            </a:pPr>
            <a:r>
              <a:rPr lang="en-US" dirty="0"/>
              <a:t>Organization and Roles</a:t>
            </a:r>
            <a:endParaRPr dirty="0"/>
          </a:p>
          <a:p>
            <a:pPr marL="0" lvl="0" indent="0" algn="l" rtl="0">
              <a:lnSpc>
                <a:spcPct val="100000"/>
              </a:lnSpc>
              <a:spcBef>
                <a:spcPts val="0"/>
              </a:spcBef>
              <a:spcAft>
                <a:spcPts val="0"/>
              </a:spcAft>
              <a:buSzPts val="1100"/>
              <a:buNone/>
            </a:pPr>
            <a:r>
              <a:rPr lang="en-US" dirty="0"/>
              <a:t>The COTS alternative requires the least organizational involvement of the four options. In general, the site would be entirely maintained by the contracted company. The disadvantage, organizationally, with choosing a COTS option is that the companies tend to have little to no experience with HSI or with operating with government agencies. As a result, HSI practitioner oversight would have to occur in order to manage and validate content in order to ensure the body of knowledge is useful and appropriate.</a:t>
            </a:r>
            <a:endParaRPr dirty="0"/>
          </a:p>
          <a:p>
            <a:pPr marL="0" lvl="0" indent="0" algn="l" rtl="0">
              <a:lnSpc>
                <a:spcPct val="100000"/>
              </a:lnSpc>
              <a:spcBef>
                <a:spcPts val="0"/>
              </a:spcBef>
              <a:spcAft>
                <a:spcPts val="0"/>
              </a:spcAft>
              <a:buSzPts val="1100"/>
              <a:buNone/>
            </a:pPr>
            <a:r>
              <a:rPr lang="en-US" dirty="0"/>
              <a:t>The DAU alternative would be similar to that of a COTS system, with the exception that slightly more involvement would be required. This is due to the fact that, while not perfect, the COTS alternative includes the assignment of agents to the database that can provide IT support and content management. The DAU alternative would require support to fill in those gaps.</a:t>
            </a:r>
            <a:endParaRPr dirty="0"/>
          </a:p>
          <a:p>
            <a:pPr marL="0" lvl="0" indent="0" algn="l" rtl="0">
              <a:lnSpc>
                <a:spcPct val="100000"/>
              </a:lnSpc>
              <a:spcBef>
                <a:spcPts val="0"/>
              </a:spcBef>
              <a:spcAft>
                <a:spcPts val="0"/>
              </a:spcAft>
              <a:buSzPts val="1100"/>
              <a:buNone/>
            </a:pPr>
            <a:r>
              <a:rPr lang="en-US" dirty="0"/>
              <a:t>A forum or blog option would require one or more content managers or gatekeepers. This is because these options do not have AI capabilities that would organize, tag, or provide version control on content. Useful information would not automatically be returned from a search function. Additionally, without content managers or gatekeepers, the content could not be verified for accuracy. Of great concern with this option is that the content managers or gatekeepers would be so intrinsically essential to the system that the turnover or poor performance of said personnel may contribute to the disarray or collapse of the usefulness of the system. </a:t>
            </a:r>
            <a:endParaRPr dirty="0"/>
          </a:p>
          <a:p>
            <a:pPr marL="0" lvl="0" indent="0" algn="l" rtl="0">
              <a:lnSpc>
                <a:spcPct val="100000"/>
              </a:lnSpc>
              <a:spcBef>
                <a:spcPts val="0"/>
              </a:spcBef>
              <a:spcAft>
                <a:spcPts val="0"/>
              </a:spcAft>
              <a:buSzPts val="1100"/>
              <a:buNone/>
            </a:pPr>
            <a:r>
              <a:rPr lang="en-US" dirty="0"/>
              <a:t>With any alternative, it is imperative that the organization foster a culture of contribution, collaboration, and participation. As no process is currently in place to ensure that contributions occur, leadership must encourage the use of the body of knowledge. When an employee produces a quality product that others can learn from, lessons learned or after action reports are made, or other pertinent work is completed, it should become part of the workflow that employees input the information to the system. </a:t>
            </a:r>
            <a:endParaRPr dirty="0"/>
          </a:p>
          <a:p>
            <a:pPr marL="0" lvl="0" indent="0" algn="l" rtl="0">
              <a:lnSpc>
                <a:spcPct val="100000"/>
              </a:lnSpc>
              <a:spcBef>
                <a:spcPts val="0"/>
              </a:spcBef>
              <a:spcAft>
                <a:spcPts val="0"/>
              </a:spcAft>
              <a:buSzPts val="1100"/>
              <a:buNone/>
            </a:pPr>
            <a:r>
              <a:rPr lang="en-US" dirty="0"/>
              <a:t>Performance</a:t>
            </a:r>
            <a:endParaRPr dirty="0"/>
          </a:p>
          <a:p>
            <a:pPr marL="0" lvl="0" indent="0" algn="l" rtl="0">
              <a:lnSpc>
                <a:spcPct val="100000"/>
              </a:lnSpc>
              <a:spcBef>
                <a:spcPts val="0"/>
              </a:spcBef>
              <a:spcAft>
                <a:spcPts val="0"/>
              </a:spcAft>
              <a:buSzPts val="1100"/>
              <a:buNone/>
            </a:pPr>
            <a:r>
              <a:rPr lang="en-US" dirty="0"/>
              <a:t>A COTS alternative offers several performance advantages. It enables access to the system through internet, cloud, mobile app, and installed services, making it easy to access. The systems provide Return on Investment (ROI) metrics, such that the organization can measure participation, knowledge transfer, and improvements in efficiency. The systems are readily designed to organization requirements. This makes them simple, easy to use, and limits the keystrokes necessary to accomplish tasks.  Motivational elements such as gamification and rating systems can easily be incorporated into the design. COTS systems offer large amounts of data storage and unlimited bandwidth. Data storage is an essential feature, because it allows the body of knowledge to grow. Bandwidth enables ease of use. Finally encrypted services can be utilized as need be. The COTS system would have AI features, which would support content management and version control. The COTS system could incorporate blog, forum, ask the expert, and FAQ functions.</a:t>
            </a:r>
            <a:endParaRPr dirty="0"/>
          </a:p>
          <a:p>
            <a:pPr marL="0" lvl="0" indent="0" algn="l" rtl="0">
              <a:lnSpc>
                <a:spcPct val="100000"/>
              </a:lnSpc>
              <a:spcBef>
                <a:spcPts val="0"/>
              </a:spcBef>
              <a:spcAft>
                <a:spcPts val="0"/>
              </a:spcAft>
              <a:buSzPts val="1100"/>
              <a:buNone/>
            </a:pPr>
            <a:r>
              <a:rPr lang="en-US" dirty="0"/>
              <a:t>A DAU alternative offers many of the same advantages as the COTS option. While it is only accessed through the internet, as opposed to the extensive options available with COTS, the website would be relatively easy to find when utilizing a search engine. The design would meet organization requirements pertaining to simplicity, ease of use, and limited keystrokes. DAU offers unlimited data storage and bandwidth, ensuring that 50% of HSI users can utilize the site. Much like COTS, AI features and encryption, gamification, blog, forum, ask the expert, and FAQ functions are available. DAU would not be able to provide the same advanced metrics and ROI functions that COTS systems offer.</a:t>
            </a:r>
            <a:endParaRPr dirty="0"/>
          </a:p>
          <a:p>
            <a:pPr marL="0" lvl="0" indent="0" algn="l" rtl="0">
              <a:lnSpc>
                <a:spcPct val="100000"/>
              </a:lnSpc>
              <a:spcBef>
                <a:spcPts val="0"/>
              </a:spcBef>
              <a:spcAft>
                <a:spcPts val="0"/>
              </a:spcAft>
              <a:buSzPts val="1100"/>
              <a:buNone/>
            </a:pPr>
            <a:r>
              <a:rPr lang="en-US" dirty="0"/>
              <a:t>A third alternative would be to create a forum with the ability to ask and answer questions, post HSI lessons learned, and post official DoD HSI references.  This forum could have a search function to easily search for information that relates to a specific aspect of HSI and/or the DoD acquisition process.  Free options exist to create a forum, with an example being www.Wix.com.  This site, among others, would allow for the user to create a user-friendly, customizable, and professional looking website with a variety of templates to choose from. While the website, itself, would be free, it comes with severe performance limitations. The free options have limited storage capabilities, often less than 3 GB. Additionally the bandwidth is generally less than 2 GB. While these sizes should not necessarily prove to be problematic, particularly at first, as the site grows, it may require more storage and bandwidth to accommodate 50% of HSI users. Free options can only be located on the internet, and it could not be guaranteed that the site would be easy to find if utilizing a browser search function. The forum would have no ability to manage content with AI, and, as a result, in order to stay relevant, this forum would necessarily require a gatekeeper and moderators to supervise version control and relevance of content. Without this intrusive management, the website would not be useful and enduring. Additionally, the site would not be able to offer the same metrics or rewards that a COTS or DAU system could provide. </a:t>
            </a:r>
            <a:endParaRPr dirty="0"/>
          </a:p>
          <a:p>
            <a:pPr marL="0" lvl="0" indent="0" algn="l" rtl="0">
              <a:lnSpc>
                <a:spcPct val="100000"/>
              </a:lnSpc>
              <a:spcBef>
                <a:spcPts val="0"/>
              </a:spcBef>
              <a:spcAft>
                <a:spcPts val="0"/>
              </a:spcAft>
              <a:buSzPts val="1100"/>
              <a:buNone/>
            </a:pPr>
            <a:r>
              <a:rPr lang="en-US" dirty="0"/>
              <a:t>A final alternative would be to create a web-based blog. This would have much of the same advantages and disadvantages as the web-based forum.   Blogs are generally more personal and deal with the point of view of a single person, small group, or an organization. A forum is designed for many people (a community) to share knowledge, lessons learned, ask and answer questions, and post examples of procedures and processes that have been designed to standardize work-flow within the industry.  Because blogs are more personal than either websites or forums, they provide intrinsic motivational elements wherein the individual contributor achieves a sense of pride by gaining name recognition and accolades within the community. </a:t>
            </a:r>
            <a:endParaRPr dirty="0"/>
          </a:p>
          <a:p>
            <a:pPr marL="0" lvl="0" indent="0" algn="l" rtl="0">
              <a:lnSpc>
                <a:spcPct val="100000"/>
              </a:lnSpc>
              <a:spcBef>
                <a:spcPts val="0"/>
              </a:spcBef>
              <a:spcAft>
                <a:spcPts val="0"/>
              </a:spcAft>
              <a:buSzPts val="1100"/>
              <a:buNone/>
            </a:pPr>
            <a:endParaRPr dirty="0"/>
          </a:p>
        </p:txBody>
      </p:sp>
      <p:sp>
        <p:nvSpPr>
          <p:cNvPr id="206" name="Google Shape;206;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67956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DAU option is most closely aligned to HSI and the acquisition lifecycle.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DAU already contains a body of knowledge pertaining to the acquisition lifecycle.  Using the DAU option will enable the sit to be closer to a “one-stop-shop” for the acquisitions community that HSI is so intertwined within.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DAU option is the second most cost effective option (not much more cost than the COTS alternative).  This cost difference is based primarily on the fact that the COTS provider would not be providing the same level of KM and HSI expertise amongst its employees tasked with interacting with HSI practitioners.  This could result in ineffective communication and/or delayed adoption of the body of knowledge.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Additionally, HSI professionals are already familiar with the DAU site which means accessing the site will not be a new process.  This removes an important barrier to transition and adoption. </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94" name="Google Shape;9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60907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B204C1-6891-0649-92AE-DC1290FA4E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5354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B204C1-6891-0649-92AE-DC1290FA4E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89849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21.png"/><Relationship Id="rId7" Type="http://schemas.openxmlformats.org/officeDocument/2006/relationships/image" Target="../media/image34.jpeg"/><Relationship Id="rId2" Type="http://schemas.openxmlformats.org/officeDocument/2006/relationships/image" Target="../media/image30.png"/><Relationship Id="rId1" Type="http://schemas.openxmlformats.org/officeDocument/2006/relationships/slideMaster" Target="../slideMasters/slideMaster2.xml"/><Relationship Id="rId6" Type="http://schemas.openxmlformats.org/officeDocument/2006/relationships/image" Target="../media/image33.jpeg"/><Relationship Id="rId5" Type="http://schemas.openxmlformats.org/officeDocument/2006/relationships/image" Target="../media/image32.jpeg"/><Relationship Id="rId10" Type="http://schemas.openxmlformats.org/officeDocument/2006/relationships/hyperlink" Target="https://my.nps.edu/web/dl/degProgs_MHSI" TargetMode="External"/><Relationship Id="rId4" Type="http://schemas.openxmlformats.org/officeDocument/2006/relationships/image" Target="../media/image31.jpg"/><Relationship Id="rId9" Type="http://schemas.openxmlformats.org/officeDocument/2006/relationships/image" Target="../media/image36.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18.tiff"/><Relationship Id="rId3" Type="http://schemas.openxmlformats.org/officeDocument/2006/relationships/image" Target="../media/image2.png"/><Relationship Id="rId7" Type="http://schemas.openxmlformats.org/officeDocument/2006/relationships/image" Target="../media/image17.tiff"/><Relationship Id="rId2" Type="http://schemas.openxmlformats.org/officeDocument/2006/relationships/image" Target="../media/image13.png"/><Relationship Id="rId1" Type="http://schemas.openxmlformats.org/officeDocument/2006/relationships/slideMaster" Target="../slideMasters/slideMaster3.xml"/><Relationship Id="rId6" Type="http://schemas.openxmlformats.org/officeDocument/2006/relationships/image" Target="../media/image16.tiff"/><Relationship Id="rId5" Type="http://schemas.openxmlformats.org/officeDocument/2006/relationships/image" Target="../media/image15.tiff"/><Relationship Id="rId10" Type="http://schemas.openxmlformats.org/officeDocument/2006/relationships/hyperlink" Target="https://my.nps.edu/web/dl/degProgs_MHSI" TargetMode="External"/><Relationship Id="rId4" Type="http://schemas.openxmlformats.org/officeDocument/2006/relationships/image" Target="../media/image14.jpeg"/><Relationship Id="rId9" Type="http://schemas.openxmlformats.org/officeDocument/2006/relationships/image" Target="../media/image19.tif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4.xml"/><Relationship Id="rId4" Type="http://schemas.openxmlformats.org/officeDocument/2006/relationships/image" Target="../media/image39.jpe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Master" Target="../slideMasters/slideMaster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57.tiff"/><Relationship Id="rId3" Type="http://schemas.openxmlformats.org/officeDocument/2006/relationships/image" Target="../media/image52.png"/><Relationship Id="rId7" Type="http://schemas.openxmlformats.org/officeDocument/2006/relationships/image" Target="../media/image56.tiff"/><Relationship Id="rId2" Type="http://schemas.openxmlformats.org/officeDocument/2006/relationships/image" Target="../media/image51.png"/><Relationship Id="rId1" Type="http://schemas.openxmlformats.org/officeDocument/2006/relationships/slideMaster" Target="../slideMasters/slideMaster4.xml"/><Relationship Id="rId6" Type="http://schemas.openxmlformats.org/officeDocument/2006/relationships/image" Target="../media/image55.tiff"/><Relationship Id="rId5" Type="http://schemas.openxmlformats.org/officeDocument/2006/relationships/image" Target="../media/image54.tiff"/><Relationship Id="rId10" Type="http://schemas.openxmlformats.org/officeDocument/2006/relationships/hyperlink" Target="https://my.nps.edu/web/dl/degProgs_MHSI" TargetMode="External"/><Relationship Id="rId4" Type="http://schemas.openxmlformats.org/officeDocument/2006/relationships/image" Target="../media/image53.jpeg"/><Relationship Id="rId9" Type="http://schemas.openxmlformats.org/officeDocument/2006/relationships/image" Target="../media/image58.tiff"/></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5.png"/><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8.tiff"/><Relationship Id="rId3" Type="http://schemas.openxmlformats.org/officeDocument/2006/relationships/image" Target="../media/image2.png"/><Relationship Id="rId7" Type="http://schemas.openxmlformats.org/officeDocument/2006/relationships/image" Target="../media/image17.tiff"/><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6.tiff"/><Relationship Id="rId5" Type="http://schemas.openxmlformats.org/officeDocument/2006/relationships/image" Target="../media/image15.tiff"/><Relationship Id="rId10" Type="http://schemas.openxmlformats.org/officeDocument/2006/relationships/hyperlink" Target="https://my.nps.edu/web/dl/degProgs_MHSI" TargetMode="External"/><Relationship Id="rId4" Type="http://schemas.openxmlformats.org/officeDocument/2006/relationships/image" Target="../media/image14.jpeg"/><Relationship Id="rId9" Type="http://schemas.openxmlformats.org/officeDocument/2006/relationships/image" Target="../media/image19.tif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22.jp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635178-9365-B84D-8403-69BB1DC571F9}"/>
              </a:ext>
            </a:extLst>
          </p:cNvPr>
          <p:cNvSpPr/>
          <p:nvPr userDrawn="1"/>
        </p:nvSpPr>
        <p:spPr>
          <a:xfrm>
            <a:off x="0" y="-51227"/>
            <a:ext cx="6220106" cy="6909227"/>
          </a:xfrm>
          <a:prstGeom prst="rect">
            <a:avLst/>
          </a:prstGeom>
          <a:solidFill>
            <a:srgbClr val="002A58"/>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E1B7C6B-E78E-5042-80C6-7445F8E87A30}"/>
              </a:ext>
            </a:extLst>
          </p:cNvPr>
          <p:cNvSpPr>
            <a:spLocks noGrp="1"/>
          </p:cNvSpPr>
          <p:nvPr>
            <p:ph type="ctrTitle" hasCustomPrompt="1"/>
          </p:nvPr>
        </p:nvSpPr>
        <p:spPr>
          <a:xfrm>
            <a:off x="313084" y="1265767"/>
            <a:ext cx="5536094" cy="2968096"/>
          </a:xfrm>
        </p:spPr>
        <p:txBody>
          <a:bodyPr anchor="b">
            <a:normAutofit/>
          </a:bodyPr>
          <a:lstStyle>
            <a:lvl1pPr algn="l">
              <a:defRPr sz="3600">
                <a:solidFill>
                  <a:schemeClr val="bg1"/>
                </a:solidFill>
              </a:defRPr>
            </a:lvl1pPr>
          </a:lstStyle>
          <a:p>
            <a:r>
              <a:rPr lang="en-US" dirty="0"/>
              <a:t>[Title Slide]</a:t>
            </a:r>
          </a:p>
        </p:txBody>
      </p:sp>
      <p:sp>
        <p:nvSpPr>
          <p:cNvPr id="3" name="Subtitle 2">
            <a:extLst>
              <a:ext uri="{FF2B5EF4-FFF2-40B4-BE49-F238E27FC236}">
                <a16:creationId xmlns:a16="http://schemas.microsoft.com/office/drawing/2014/main" id="{2E15A7CA-4074-A24E-84CC-9E7331D8BC41}"/>
              </a:ext>
            </a:extLst>
          </p:cNvPr>
          <p:cNvSpPr>
            <a:spLocks noGrp="1"/>
          </p:cNvSpPr>
          <p:nvPr>
            <p:ph type="subTitle" idx="1" hasCustomPrompt="1"/>
          </p:nvPr>
        </p:nvSpPr>
        <p:spPr>
          <a:xfrm>
            <a:off x="313083" y="4400550"/>
            <a:ext cx="5536093" cy="1581150"/>
          </a:xfrm>
        </p:spPr>
        <p:txBody>
          <a:bodyPr>
            <a:normAutofit/>
          </a:bodyPr>
          <a:lstStyle>
            <a:lvl1pPr marL="0" indent="0" algn="l">
              <a:buNone/>
              <a:defRPr sz="2000">
                <a:solidFill>
                  <a:schemeClr val="accent4">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a:p>
            <a:r>
              <a:rPr lang="en-US" dirty="0"/>
              <a:t>[Class/Quarter]</a:t>
            </a:r>
          </a:p>
          <a:p>
            <a:r>
              <a:rPr lang="en-US" dirty="0"/>
              <a:t>[Date]</a:t>
            </a:r>
          </a:p>
        </p:txBody>
      </p:sp>
      <p:pic>
        <p:nvPicPr>
          <p:cNvPr id="8" name="Picture 7" descr="NPS stroked crest.png">
            <a:extLst>
              <a:ext uri="{FF2B5EF4-FFF2-40B4-BE49-F238E27FC236}">
                <a16:creationId xmlns:a16="http://schemas.microsoft.com/office/drawing/2014/main" id="{29C5ACD9-1565-CC4E-9E85-261CBEB793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3223" y="5897496"/>
            <a:ext cx="1154929" cy="780617"/>
          </a:xfrm>
          <a:prstGeom prst="rect">
            <a:avLst/>
          </a:prstGeom>
        </p:spPr>
      </p:pic>
      <p:pic>
        <p:nvPicPr>
          <p:cNvPr id="9" name="Picture 8">
            <a:extLst>
              <a:ext uri="{FF2B5EF4-FFF2-40B4-BE49-F238E27FC236}">
                <a16:creationId xmlns:a16="http://schemas.microsoft.com/office/drawing/2014/main" id="{E2A0CD87-9F8C-4643-8428-876534B3E35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08556" y="5878446"/>
            <a:ext cx="2009048" cy="739330"/>
          </a:xfrm>
          <a:prstGeom prst="rect">
            <a:avLst/>
          </a:prstGeom>
        </p:spPr>
      </p:pic>
      <p:pic>
        <p:nvPicPr>
          <p:cNvPr id="11" name="Picture 10">
            <a:extLst>
              <a:ext uri="{FF2B5EF4-FFF2-40B4-BE49-F238E27FC236}">
                <a16:creationId xmlns:a16="http://schemas.microsoft.com/office/drawing/2014/main" id="{6E5A2084-CD42-4C47-A043-FB786940C485}"/>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080502" y="-51227"/>
            <a:ext cx="2594621" cy="6909227"/>
          </a:xfrm>
          <a:prstGeom prst="rect">
            <a:avLst/>
          </a:prstGeom>
        </p:spPr>
      </p:pic>
    </p:spTree>
    <p:extLst>
      <p:ext uri="{BB962C8B-B14F-4D97-AF65-F5344CB8AC3E}">
        <p14:creationId xmlns:p14="http://schemas.microsoft.com/office/powerpoint/2010/main" val="3479828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8"/>
        <p:cNvGrpSpPr/>
        <p:nvPr/>
      </p:nvGrpSpPr>
      <p:grpSpPr>
        <a:xfrm>
          <a:off x="0" y="0"/>
          <a:ext cx="0" cy="0"/>
          <a:chOff x="0" y="0"/>
          <a:chExt cx="0" cy="0"/>
        </a:xfrm>
      </p:grpSpPr>
      <p:sp>
        <p:nvSpPr>
          <p:cNvPr id="29" name="Google Shape;29;p4"/>
          <p:cNvSpPr/>
          <p:nvPr/>
        </p:nvSpPr>
        <p:spPr>
          <a:xfrm>
            <a:off x="0" y="0"/>
            <a:ext cx="12192000" cy="6858000"/>
          </a:xfrm>
          <a:prstGeom prst="rect">
            <a:avLst/>
          </a:prstGeom>
          <a:solidFill>
            <a:srgbClr val="002A58"/>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30" name="Google Shape;30;p4"/>
          <p:cNvGrpSpPr/>
          <p:nvPr/>
        </p:nvGrpSpPr>
        <p:grpSpPr>
          <a:xfrm>
            <a:off x="552034" y="410816"/>
            <a:ext cx="11087931" cy="1467679"/>
            <a:chOff x="815220" y="410816"/>
            <a:chExt cx="11087931" cy="1467679"/>
          </a:xfrm>
        </p:grpSpPr>
        <p:pic>
          <p:nvPicPr>
            <p:cNvPr id="31" name="Google Shape;31;p4"/>
            <p:cNvPicPr preferRelativeResize="0"/>
            <p:nvPr/>
          </p:nvPicPr>
          <p:blipFill rotWithShape="1">
            <a:blip r:embed="rId2">
              <a:alphaModFix amt="50000"/>
            </a:blip>
            <a:srcRect/>
            <a:stretch/>
          </p:blipFill>
          <p:spPr>
            <a:xfrm>
              <a:off x="4021970" y="410816"/>
              <a:ext cx="1467679" cy="1467679"/>
            </a:xfrm>
            <a:prstGeom prst="rect">
              <a:avLst/>
            </a:prstGeom>
            <a:noFill/>
            <a:ln>
              <a:noFill/>
            </a:ln>
          </p:spPr>
        </p:pic>
        <p:pic>
          <p:nvPicPr>
            <p:cNvPr id="32" name="Google Shape;32;p4"/>
            <p:cNvPicPr preferRelativeResize="0"/>
            <p:nvPr/>
          </p:nvPicPr>
          <p:blipFill rotWithShape="1">
            <a:blip r:embed="rId3">
              <a:alphaModFix amt="50000"/>
            </a:blip>
            <a:srcRect/>
            <a:stretch/>
          </p:blipFill>
          <p:spPr>
            <a:xfrm>
              <a:off x="2418595" y="410816"/>
              <a:ext cx="1467679" cy="1467679"/>
            </a:xfrm>
            <a:prstGeom prst="rect">
              <a:avLst/>
            </a:prstGeom>
            <a:noFill/>
            <a:ln>
              <a:noFill/>
            </a:ln>
          </p:spPr>
        </p:pic>
        <p:pic>
          <p:nvPicPr>
            <p:cNvPr id="33" name="Google Shape;33;p4"/>
            <p:cNvPicPr preferRelativeResize="0"/>
            <p:nvPr/>
          </p:nvPicPr>
          <p:blipFill rotWithShape="1">
            <a:blip r:embed="rId4">
              <a:alphaModFix amt="50000"/>
            </a:blip>
            <a:srcRect/>
            <a:stretch/>
          </p:blipFill>
          <p:spPr>
            <a:xfrm>
              <a:off x="5625345" y="410816"/>
              <a:ext cx="1467679" cy="1467679"/>
            </a:xfrm>
            <a:prstGeom prst="rect">
              <a:avLst/>
            </a:prstGeom>
            <a:noFill/>
            <a:ln>
              <a:noFill/>
            </a:ln>
          </p:spPr>
        </p:pic>
        <p:pic>
          <p:nvPicPr>
            <p:cNvPr id="34" name="Google Shape;34;p4"/>
            <p:cNvPicPr preferRelativeResize="0"/>
            <p:nvPr/>
          </p:nvPicPr>
          <p:blipFill rotWithShape="1">
            <a:blip r:embed="rId5">
              <a:alphaModFix amt="50000"/>
            </a:blip>
            <a:srcRect/>
            <a:stretch/>
          </p:blipFill>
          <p:spPr>
            <a:xfrm>
              <a:off x="7228720" y="410816"/>
              <a:ext cx="1467679" cy="1467679"/>
            </a:xfrm>
            <a:prstGeom prst="rect">
              <a:avLst/>
            </a:prstGeom>
            <a:noFill/>
            <a:ln>
              <a:noFill/>
            </a:ln>
          </p:spPr>
        </p:pic>
        <p:pic>
          <p:nvPicPr>
            <p:cNvPr id="35" name="Google Shape;35;p4"/>
            <p:cNvPicPr preferRelativeResize="0"/>
            <p:nvPr/>
          </p:nvPicPr>
          <p:blipFill rotWithShape="1">
            <a:blip r:embed="rId6">
              <a:alphaModFix amt="50000"/>
            </a:blip>
            <a:srcRect/>
            <a:stretch/>
          </p:blipFill>
          <p:spPr>
            <a:xfrm>
              <a:off x="8832095" y="410816"/>
              <a:ext cx="1467679" cy="1467679"/>
            </a:xfrm>
            <a:prstGeom prst="rect">
              <a:avLst/>
            </a:prstGeom>
            <a:noFill/>
            <a:ln>
              <a:noFill/>
            </a:ln>
          </p:spPr>
        </p:pic>
        <p:pic>
          <p:nvPicPr>
            <p:cNvPr id="36" name="Google Shape;36;p4"/>
            <p:cNvPicPr preferRelativeResize="0"/>
            <p:nvPr/>
          </p:nvPicPr>
          <p:blipFill rotWithShape="1">
            <a:blip r:embed="rId7">
              <a:alphaModFix amt="50000"/>
            </a:blip>
            <a:srcRect/>
            <a:stretch/>
          </p:blipFill>
          <p:spPr>
            <a:xfrm>
              <a:off x="815220" y="410816"/>
              <a:ext cx="1467679" cy="1467679"/>
            </a:xfrm>
            <a:prstGeom prst="rect">
              <a:avLst/>
            </a:prstGeom>
            <a:noFill/>
            <a:ln>
              <a:noFill/>
            </a:ln>
          </p:spPr>
        </p:pic>
        <p:pic>
          <p:nvPicPr>
            <p:cNvPr id="37" name="Google Shape;37;p4"/>
            <p:cNvPicPr preferRelativeResize="0"/>
            <p:nvPr/>
          </p:nvPicPr>
          <p:blipFill rotWithShape="1">
            <a:blip r:embed="rId8">
              <a:alphaModFix amt="50000"/>
            </a:blip>
            <a:srcRect/>
            <a:stretch/>
          </p:blipFill>
          <p:spPr>
            <a:xfrm>
              <a:off x="10435472" y="410816"/>
              <a:ext cx="1467679" cy="1467679"/>
            </a:xfrm>
            <a:prstGeom prst="rect">
              <a:avLst/>
            </a:prstGeom>
            <a:noFill/>
            <a:ln>
              <a:noFill/>
            </a:ln>
          </p:spPr>
        </p:pic>
      </p:grpSp>
      <p:sp>
        <p:nvSpPr>
          <p:cNvPr id="38" name="Google Shape;38;p4"/>
          <p:cNvSpPr txBox="1">
            <a:spLocks noGrp="1"/>
          </p:cNvSpPr>
          <p:nvPr>
            <p:ph type="title"/>
          </p:nvPr>
        </p:nvSpPr>
        <p:spPr>
          <a:xfrm>
            <a:off x="4667250" y="3837907"/>
            <a:ext cx="7092609" cy="901609"/>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39" name="Google Shape;39;p4"/>
          <p:cNvCxnSpPr/>
          <p:nvPr/>
        </p:nvCxnSpPr>
        <p:spPr>
          <a:xfrm rot="10800000">
            <a:off x="4667250" y="4739516"/>
            <a:ext cx="7524750" cy="0"/>
          </a:xfrm>
          <a:prstGeom prst="straightConnector1">
            <a:avLst/>
          </a:prstGeom>
          <a:noFill/>
          <a:ln w="38100" cap="flat" cmpd="sng">
            <a:solidFill>
              <a:srgbClr val="D6B661"/>
            </a:solidFill>
            <a:prstDash val="solid"/>
            <a:miter lim="800000"/>
            <a:headEnd type="none" w="sm" len="sm"/>
            <a:tailEnd type="none" w="sm" len="sm"/>
          </a:ln>
        </p:spPr>
      </p:cxnSp>
    </p:spTree>
    <p:extLst>
      <p:ext uri="{BB962C8B-B14F-4D97-AF65-F5344CB8AC3E}">
        <p14:creationId xmlns:p14="http://schemas.microsoft.com/office/powerpoint/2010/main" val="654530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Two Content">
  <p:cSld name="1_Two Content">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1447791" y="240748"/>
            <a:ext cx="7881730" cy="88057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5"/>
          <p:cNvSpPr txBox="1">
            <a:spLocks noGrp="1"/>
          </p:cNvSpPr>
          <p:nvPr>
            <p:ph type="body" idx="1"/>
          </p:nvPr>
        </p:nvSpPr>
        <p:spPr>
          <a:xfrm>
            <a:off x="517585" y="1501017"/>
            <a:ext cx="10738244" cy="4675946"/>
          </a:xfrm>
          <a:prstGeom prst="rect">
            <a:avLst/>
          </a:prstGeom>
          <a:noFill/>
          <a:ln>
            <a:noFill/>
          </a:ln>
        </p:spPr>
        <p:txBody>
          <a:bodyPr spcFirstLastPara="1" wrap="square" lIns="91425" tIns="45700" rIns="91425" bIns="45700" anchor="t" anchorCtr="0">
            <a:noAutofit/>
          </a:bodyPr>
          <a:lstStyle>
            <a:lvl1pPr marL="457200" lvl="0" indent="-406400" algn="l">
              <a:lnSpc>
                <a:spcPct val="90000"/>
              </a:lnSpc>
              <a:spcBef>
                <a:spcPts val="1000"/>
              </a:spcBef>
              <a:spcAft>
                <a:spcPts val="0"/>
              </a:spcAft>
              <a:buClr>
                <a:srgbClr val="7F7F7F"/>
              </a:buClr>
              <a:buSzPts val="2800"/>
              <a:buFont typeface="Noto Sans Symbols"/>
              <a:buChar char="▪"/>
              <a:defRPr>
                <a:solidFill>
                  <a:srgbClr val="7F7F7F"/>
                </a:solidFill>
              </a:defRPr>
            </a:lvl1pPr>
            <a:lvl2pPr marL="914400" lvl="1" indent="-228600" algn="l">
              <a:lnSpc>
                <a:spcPct val="90000"/>
              </a:lnSpc>
              <a:spcBef>
                <a:spcPts val="500"/>
              </a:spcBef>
              <a:spcAft>
                <a:spcPts val="0"/>
              </a:spcAft>
              <a:buClr>
                <a:srgbClr val="7F7F7F"/>
              </a:buClr>
              <a:buSzPts val="2400"/>
              <a:buNone/>
              <a:defRPr>
                <a:solidFill>
                  <a:srgbClr val="7F7F7F"/>
                </a:solidFill>
              </a:defRPr>
            </a:lvl2pPr>
            <a:lvl3pPr marL="1371600" lvl="2" indent="-228600" algn="l">
              <a:lnSpc>
                <a:spcPct val="90000"/>
              </a:lnSpc>
              <a:spcBef>
                <a:spcPts val="500"/>
              </a:spcBef>
              <a:spcAft>
                <a:spcPts val="0"/>
              </a:spcAft>
              <a:buClr>
                <a:srgbClr val="7F7F7F"/>
              </a:buClr>
              <a:buSzPts val="2000"/>
              <a:buNone/>
              <a:defRPr>
                <a:solidFill>
                  <a:srgbClr val="7F7F7F"/>
                </a:solidFill>
              </a:defRPr>
            </a:lvl3pPr>
            <a:lvl4pPr marL="1828800" lvl="3" indent="-228600" algn="l">
              <a:lnSpc>
                <a:spcPct val="90000"/>
              </a:lnSpc>
              <a:spcBef>
                <a:spcPts val="500"/>
              </a:spcBef>
              <a:spcAft>
                <a:spcPts val="0"/>
              </a:spcAft>
              <a:buClr>
                <a:srgbClr val="7F7F7F"/>
              </a:buClr>
              <a:buSzPts val="1800"/>
              <a:buNone/>
              <a:defRPr>
                <a:solidFill>
                  <a:srgbClr val="7F7F7F"/>
                </a:solidFill>
              </a:defRPr>
            </a:lvl4pPr>
            <a:lvl5pPr marL="2286000" lvl="4" indent="-228600" algn="l">
              <a:lnSpc>
                <a:spcPct val="90000"/>
              </a:lnSpc>
              <a:spcBef>
                <a:spcPts val="500"/>
              </a:spcBef>
              <a:spcAft>
                <a:spcPts val="0"/>
              </a:spcAft>
              <a:buClr>
                <a:srgbClr val="7F7F7F"/>
              </a:buClr>
              <a:buSzPts val="1800"/>
              <a:buNone/>
              <a:defRPr>
                <a:solidFill>
                  <a:srgbClr val="7F7F7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43" name="Google Shape;43;p5"/>
          <p:cNvCxnSpPr/>
          <p:nvPr/>
        </p:nvCxnSpPr>
        <p:spPr>
          <a:xfrm>
            <a:off x="0" y="1141406"/>
            <a:ext cx="8719930" cy="0"/>
          </a:xfrm>
          <a:prstGeom prst="straightConnector1">
            <a:avLst/>
          </a:prstGeom>
          <a:noFill/>
          <a:ln w="28575" cap="flat" cmpd="sng">
            <a:solidFill>
              <a:schemeClr val="dk2"/>
            </a:solidFill>
            <a:prstDash val="solid"/>
            <a:miter lim="800000"/>
            <a:headEnd type="none" w="sm" len="sm"/>
            <a:tailEnd type="none" w="sm" len="sm"/>
          </a:ln>
        </p:spPr>
      </p:cxnSp>
      <p:pic>
        <p:nvPicPr>
          <p:cNvPr id="44" name="Google Shape;44;p5" descr="NPS stroked crest.png"/>
          <p:cNvPicPr preferRelativeResize="0"/>
          <p:nvPr/>
        </p:nvPicPr>
        <p:blipFill rotWithShape="1">
          <a:blip r:embed="rId2">
            <a:alphaModFix/>
          </a:blip>
          <a:srcRect/>
          <a:stretch/>
        </p:blipFill>
        <p:spPr>
          <a:xfrm>
            <a:off x="9075713" y="6239652"/>
            <a:ext cx="744376" cy="503125"/>
          </a:xfrm>
          <a:prstGeom prst="rect">
            <a:avLst/>
          </a:prstGeom>
          <a:noFill/>
          <a:ln>
            <a:noFill/>
          </a:ln>
        </p:spPr>
      </p:pic>
      <p:pic>
        <p:nvPicPr>
          <p:cNvPr id="45" name="Google Shape;45;p5"/>
          <p:cNvPicPr preferRelativeResize="0"/>
          <p:nvPr/>
        </p:nvPicPr>
        <p:blipFill rotWithShape="1">
          <a:blip r:embed="rId3">
            <a:alphaModFix/>
          </a:blip>
          <a:srcRect/>
          <a:stretch/>
        </p:blipFill>
        <p:spPr>
          <a:xfrm>
            <a:off x="9932494" y="6239345"/>
            <a:ext cx="1350474" cy="496975"/>
          </a:xfrm>
          <a:prstGeom prst="rect">
            <a:avLst/>
          </a:prstGeom>
          <a:noFill/>
          <a:ln>
            <a:noFill/>
          </a:ln>
        </p:spPr>
      </p:pic>
      <p:sp>
        <p:nvSpPr>
          <p:cNvPr id="46" name="Google Shape;46;p5"/>
          <p:cNvSpPr txBox="1">
            <a:spLocks noGrp="1"/>
          </p:cNvSpPr>
          <p:nvPr>
            <p:ph type="sldNum" idx="12"/>
          </p:nvPr>
        </p:nvSpPr>
        <p:spPr>
          <a:xfrm>
            <a:off x="11582399" y="6369602"/>
            <a:ext cx="42075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4705757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3_Two Content">
  <p:cSld name="3_Two Content">
    <p:spTree>
      <p:nvGrpSpPr>
        <p:cNvPr id="1" name="Shape 47"/>
        <p:cNvGrpSpPr/>
        <p:nvPr/>
      </p:nvGrpSpPr>
      <p:grpSpPr>
        <a:xfrm>
          <a:off x="0" y="0"/>
          <a:ext cx="0" cy="0"/>
          <a:chOff x="0" y="0"/>
          <a:chExt cx="0" cy="0"/>
        </a:xfrm>
      </p:grpSpPr>
      <p:sp>
        <p:nvSpPr>
          <p:cNvPr id="48" name="Google Shape;48;p6"/>
          <p:cNvSpPr txBox="1">
            <a:spLocks noGrp="1"/>
          </p:cNvSpPr>
          <p:nvPr>
            <p:ph type="title"/>
          </p:nvPr>
        </p:nvSpPr>
        <p:spPr>
          <a:xfrm>
            <a:off x="1426023" y="240748"/>
            <a:ext cx="7881730" cy="88057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6"/>
          <p:cNvSpPr txBox="1">
            <a:spLocks noGrp="1"/>
          </p:cNvSpPr>
          <p:nvPr>
            <p:ph type="body" idx="1"/>
          </p:nvPr>
        </p:nvSpPr>
        <p:spPr>
          <a:xfrm>
            <a:off x="732995" y="1542753"/>
            <a:ext cx="4962955" cy="450525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7F7F7F"/>
              </a:buClr>
              <a:buSzPts val="2800"/>
              <a:buFont typeface="Noto Sans Symbols"/>
              <a:buNone/>
              <a:defRPr>
                <a:solidFill>
                  <a:srgbClr val="7F7F7F"/>
                </a:solidFill>
              </a:defRPr>
            </a:lvl1pPr>
            <a:lvl2pPr marL="914400" lvl="1" indent="-228600" algn="l">
              <a:lnSpc>
                <a:spcPct val="90000"/>
              </a:lnSpc>
              <a:spcBef>
                <a:spcPts val="500"/>
              </a:spcBef>
              <a:spcAft>
                <a:spcPts val="0"/>
              </a:spcAft>
              <a:buClr>
                <a:srgbClr val="7F7F7F"/>
              </a:buClr>
              <a:buSzPts val="2400"/>
              <a:buNone/>
              <a:defRPr>
                <a:solidFill>
                  <a:srgbClr val="7F7F7F"/>
                </a:solidFill>
              </a:defRPr>
            </a:lvl2pPr>
            <a:lvl3pPr marL="1371600" lvl="2" indent="-228600" algn="l">
              <a:lnSpc>
                <a:spcPct val="90000"/>
              </a:lnSpc>
              <a:spcBef>
                <a:spcPts val="500"/>
              </a:spcBef>
              <a:spcAft>
                <a:spcPts val="0"/>
              </a:spcAft>
              <a:buClr>
                <a:srgbClr val="7F7F7F"/>
              </a:buClr>
              <a:buSzPts val="2000"/>
              <a:buNone/>
              <a:defRPr>
                <a:solidFill>
                  <a:srgbClr val="7F7F7F"/>
                </a:solidFill>
              </a:defRPr>
            </a:lvl3pPr>
            <a:lvl4pPr marL="1828800" lvl="3" indent="-228600" algn="l">
              <a:lnSpc>
                <a:spcPct val="90000"/>
              </a:lnSpc>
              <a:spcBef>
                <a:spcPts val="500"/>
              </a:spcBef>
              <a:spcAft>
                <a:spcPts val="0"/>
              </a:spcAft>
              <a:buClr>
                <a:srgbClr val="7F7F7F"/>
              </a:buClr>
              <a:buSzPts val="1800"/>
              <a:buNone/>
              <a:defRPr>
                <a:solidFill>
                  <a:srgbClr val="7F7F7F"/>
                </a:solidFill>
              </a:defRPr>
            </a:lvl4pPr>
            <a:lvl5pPr marL="2286000" lvl="4" indent="-228600" algn="l">
              <a:lnSpc>
                <a:spcPct val="90000"/>
              </a:lnSpc>
              <a:spcBef>
                <a:spcPts val="500"/>
              </a:spcBef>
              <a:spcAft>
                <a:spcPts val="0"/>
              </a:spcAft>
              <a:buClr>
                <a:srgbClr val="7F7F7F"/>
              </a:buClr>
              <a:buSzPts val="1800"/>
              <a:buNone/>
              <a:defRPr>
                <a:solidFill>
                  <a:srgbClr val="7F7F7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6"/>
          <p:cNvSpPr txBox="1">
            <a:spLocks noGrp="1"/>
          </p:cNvSpPr>
          <p:nvPr>
            <p:ph type="sldNum" idx="12"/>
          </p:nvPr>
        </p:nvSpPr>
        <p:spPr>
          <a:xfrm>
            <a:off x="11582399" y="6369602"/>
            <a:ext cx="42075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51" name="Google Shape;51;p6"/>
          <p:cNvCxnSpPr/>
          <p:nvPr/>
        </p:nvCxnSpPr>
        <p:spPr>
          <a:xfrm>
            <a:off x="0" y="1124153"/>
            <a:ext cx="8719930" cy="0"/>
          </a:xfrm>
          <a:prstGeom prst="straightConnector1">
            <a:avLst/>
          </a:prstGeom>
          <a:noFill/>
          <a:ln w="28575" cap="flat" cmpd="sng">
            <a:solidFill>
              <a:schemeClr val="dk2"/>
            </a:solidFill>
            <a:prstDash val="solid"/>
            <a:miter lim="800000"/>
            <a:headEnd type="none" w="sm" len="sm"/>
            <a:tailEnd type="none" w="sm" len="sm"/>
          </a:ln>
        </p:spPr>
      </p:cxnSp>
      <p:sp>
        <p:nvSpPr>
          <p:cNvPr id="52" name="Google Shape;52;p6"/>
          <p:cNvSpPr txBox="1">
            <a:spLocks noGrp="1"/>
          </p:cNvSpPr>
          <p:nvPr>
            <p:ph type="subTitle" idx="2"/>
          </p:nvPr>
        </p:nvSpPr>
        <p:spPr>
          <a:xfrm>
            <a:off x="6128378" y="1542753"/>
            <a:ext cx="5330627" cy="4505243"/>
          </a:xfrm>
          <a:prstGeom prst="rect">
            <a:avLst/>
          </a:prstGeom>
          <a:solidFill>
            <a:srgbClr val="002A58"/>
          </a:solidFill>
          <a:ln>
            <a:noFill/>
          </a:ln>
        </p:spPr>
        <p:txBody>
          <a:bodyPr spcFirstLastPara="1" wrap="square" lIns="274300" tIns="274300" rIns="274300" bIns="274300" anchor="t" anchorCtr="0">
            <a:noAutofit/>
          </a:bodyPr>
          <a:lstStyle>
            <a:lvl1pPr lvl="0" algn="l">
              <a:lnSpc>
                <a:spcPct val="120000"/>
              </a:lnSpc>
              <a:spcBef>
                <a:spcPts val="1000"/>
              </a:spcBef>
              <a:spcAft>
                <a:spcPts val="0"/>
              </a:spcAft>
              <a:buClr>
                <a:srgbClr val="FFD966"/>
              </a:buClr>
              <a:buSzPts val="2000"/>
              <a:buNone/>
              <a:defRPr sz="2000">
                <a:solidFill>
                  <a:srgbClr val="FFD966"/>
                </a:solidFill>
              </a:defRPr>
            </a:lvl1pPr>
            <a:lvl2pPr lvl="1" algn="ctr">
              <a:lnSpc>
                <a:spcPct val="90000"/>
              </a:lnSpc>
              <a:spcBef>
                <a:spcPts val="500"/>
              </a:spcBef>
              <a:spcAft>
                <a:spcPts val="0"/>
              </a:spcAft>
              <a:buClr>
                <a:srgbClr val="595959"/>
              </a:buClr>
              <a:buSzPts val="2000"/>
              <a:buNone/>
              <a:defRPr sz="2000"/>
            </a:lvl2pPr>
            <a:lvl3pPr lvl="2" algn="ctr">
              <a:lnSpc>
                <a:spcPct val="90000"/>
              </a:lnSpc>
              <a:spcBef>
                <a:spcPts val="500"/>
              </a:spcBef>
              <a:spcAft>
                <a:spcPts val="0"/>
              </a:spcAft>
              <a:buClr>
                <a:srgbClr val="595959"/>
              </a:buClr>
              <a:buSzPts val="1800"/>
              <a:buNone/>
              <a:defRPr sz="1800"/>
            </a:lvl3pPr>
            <a:lvl4pPr lvl="3" algn="ctr">
              <a:lnSpc>
                <a:spcPct val="90000"/>
              </a:lnSpc>
              <a:spcBef>
                <a:spcPts val="500"/>
              </a:spcBef>
              <a:spcAft>
                <a:spcPts val="0"/>
              </a:spcAft>
              <a:buClr>
                <a:srgbClr val="595959"/>
              </a:buClr>
              <a:buSzPts val="1600"/>
              <a:buNone/>
              <a:defRPr sz="1600"/>
            </a:lvl4pPr>
            <a:lvl5pPr lvl="4" algn="ctr">
              <a:lnSpc>
                <a:spcPct val="90000"/>
              </a:lnSpc>
              <a:spcBef>
                <a:spcPts val="500"/>
              </a:spcBef>
              <a:spcAft>
                <a:spcPts val="0"/>
              </a:spcAft>
              <a:buClr>
                <a:srgbClr val="595959"/>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53" name="Google Shape;53;p6" descr="NPS stroked crest.png"/>
          <p:cNvPicPr preferRelativeResize="0"/>
          <p:nvPr/>
        </p:nvPicPr>
        <p:blipFill rotWithShape="1">
          <a:blip r:embed="rId2">
            <a:alphaModFix/>
          </a:blip>
          <a:srcRect/>
          <a:stretch/>
        </p:blipFill>
        <p:spPr>
          <a:xfrm>
            <a:off x="9075713" y="6239652"/>
            <a:ext cx="744376" cy="503125"/>
          </a:xfrm>
          <a:prstGeom prst="rect">
            <a:avLst/>
          </a:prstGeom>
          <a:noFill/>
          <a:ln>
            <a:noFill/>
          </a:ln>
        </p:spPr>
      </p:pic>
      <p:pic>
        <p:nvPicPr>
          <p:cNvPr id="54" name="Google Shape;54;p6"/>
          <p:cNvPicPr preferRelativeResize="0"/>
          <p:nvPr/>
        </p:nvPicPr>
        <p:blipFill rotWithShape="1">
          <a:blip r:embed="rId3">
            <a:alphaModFix/>
          </a:blip>
          <a:srcRect/>
          <a:stretch/>
        </p:blipFill>
        <p:spPr>
          <a:xfrm>
            <a:off x="9932494" y="6239345"/>
            <a:ext cx="1350474" cy="496975"/>
          </a:xfrm>
          <a:prstGeom prst="rect">
            <a:avLst/>
          </a:prstGeom>
          <a:noFill/>
          <a:ln>
            <a:noFill/>
          </a:ln>
        </p:spPr>
      </p:pic>
    </p:spTree>
    <p:extLst>
      <p:ext uri="{BB962C8B-B14F-4D97-AF65-F5344CB8AC3E}">
        <p14:creationId xmlns:p14="http://schemas.microsoft.com/office/powerpoint/2010/main" val="2844664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_Two Content">
  <p:cSld name="2_Two Content">
    <p:spTree>
      <p:nvGrpSpPr>
        <p:cNvPr id="1" name="Shape 61"/>
        <p:cNvGrpSpPr/>
        <p:nvPr/>
      </p:nvGrpSpPr>
      <p:grpSpPr>
        <a:xfrm>
          <a:off x="0" y="0"/>
          <a:ext cx="0" cy="0"/>
          <a:chOff x="0" y="0"/>
          <a:chExt cx="0" cy="0"/>
        </a:xfrm>
      </p:grpSpPr>
      <p:sp>
        <p:nvSpPr>
          <p:cNvPr id="62" name="Google Shape;62;p8"/>
          <p:cNvSpPr txBox="1">
            <a:spLocks noGrp="1"/>
          </p:cNvSpPr>
          <p:nvPr>
            <p:ph type="title"/>
          </p:nvPr>
        </p:nvSpPr>
        <p:spPr>
          <a:xfrm>
            <a:off x="6997530" y="2670706"/>
            <a:ext cx="4705624" cy="778752"/>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chemeClr val="dk1"/>
              </a:buClr>
              <a:buSzPts val="44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63" name="Google Shape;63;p8"/>
          <p:cNvCxnSpPr/>
          <p:nvPr/>
        </p:nvCxnSpPr>
        <p:spPr>
          <a:xfrm>
            <a:off x="6996265" y="3562272"/>
            <a:ext cx="4706889" cy="0"/>
          </a:xfrm>
          <a:prstGeom prst="straightConnector1">
            <a:avLst/>
          </a:prstGeom>
          <a:noFill/>
          <a:ln w="28575" cap="flat" cmpd="sng">
            <a:solidFill>
              <a:schemeClr val="dk2"/>
            </a:solidFill>
            <a:prstDash val="solid"/>
            <a:miter lim="800000"/>
            <a:headEnd type="none" w="sm" len="sm"/>
            <a:tailEnd type="none" w="sm" len="sm"/>
          </a:ln>
        </p:spPr>
      </p:cxnSp>
      <p:pic>
        <p:nvPicPr>
          <p:cNvPr id="64" name="Google Shape;64;p8" descr="NPS stroked crest.png"/>
          <p:cNvPicPr preferRelativeResize="0"/>
          <p:nvPr/>
        </p:nvPicPr>
        <p:blipFill rotWithShape="1">
          <a:blip r:embed="rId2">
            <a:alphaModFix/>
          </a:blip>
          <a:srcRect/>
          <a:stretch/>
        </p:blipFill>
        <p:spPr>
          <a:xfrm>
            <a:off x="7158340" y="5583118"/>
            <a:ext cx="1532718" cy="1035965"/>
          </a:xfrm>
          <a:prstGeom prst="rect">
            <a:avLst/>
          </a:prstGeom>
          <a:noFill/>
          <a:ln>
            <a:noFill/>
          </a:ln>
        </p:spPr>
      </p:pic>
      <p:pic>
        <p:nvPicPr>
          <p:cNvPr id="65" name="Google Shape;65;p8"/>
          <p:cNvPicPr preferRelativeResize="0"/>
          <p:nvPr/>
        </p:nvPicPr>
        <p:blipFill rotWithShape="1">
          <a:blip r:embed="rId3">
            <a:alphaModFix/>
          </a:blip>
          <a:srcRect/>
          <a:stretch/>
        </p:blipFill>
        <p:spPr>
          <a:xfrm>
            <a:off x="9155362" y="5583118"/>
            <a:ext cx="2513380" cy="924924"/>
          </a:xfrm>
          <a:prstGeom prst="rect">
            <a:avLst/>
          </a:prstGeom>
          <a:noFill/>
          <a:ln>
            <a:noFill/>
          </a:ln>
        </p:spPr>
      </p:pic>
      <p:grpSp>
        <p:nvGrpSpPr>
          <p:cNvPr id="66" name="Google Shape;66;p8"/>
          <p:cNvGrpSpPr/>
          <p:nvPr/>
        </p:nvGrpSpPr>
        <p:grpSpPr>
          <a:xfrm>
            <a:off x="-1" y="0"/>
            <a:ext cx="6393848" cy="6858000"/>
            <a:chOff x="-1" y="0"/>
            <a:chExt cx="6393848" cy="6858000"/>
          </a:xfrm>
        </p:grpSpPr>
        <p:pic>
          <p:nvPicPr>
            <p:cNvPr id="67" name="Google Shape;67;p8"/>
            <p:cNvPicPr preferRelativeResize="0"/>
            <p:nvPr/>
          </p:nvPicPr>
          <p:blipFill rotWithShape="1">
            <a:blip r:embed="rId4">
              <a:alphaModFix/>
            </a:blip>
            <a:srcRect/>
            <a:stretch/>
          </p:blipFill>
          <p:spPr>
            <a:xfrm>
              <a:off x="2679390" y="2378322"/>
              <a:ext cx="3710501" cy="2177236"/>
            </a:xfrm>
            <a:prstGeom prst="rect">
              <a:avLst/>
            </a:prstGeom>
            <a:noFill/>
            <a:ln>
              <a:noFill/>
            </a:ln>
          </p:spPr>
        </p:pic>
        <p:pic>
          <p:nvPicPr>
            <p:cNvPr id="68" name="Google Shape;68;p8"/>
            <p:cNvPicPr preferRelativeResize="0"/>
            <p:nvPr/>
          </p:nvPicPr>
          <p:blipFill rotWithShape="1">
            <a:blip r:embed="rId5">
              <a:alphaModFix/>
            </a:blip>
            <a:srcRect/>
            <a:stretch/>
          </p:blipFill>
          <p:spPr>
            <a:xfrm>
              <a:off x="3454328" y="0"/>
              <a:ext cx="2935564" cy="2378322"/>
            </a:xfrm>
            <a:prstGeom prst="rect">
              <a:avLst/>
            </a:prstGeom>
            <a:noFill/>
            <a:ln>
              <a:noFill/>
            </a:ln>
          </p:spPr>
        </p:pic>
        <p:pic>
          <p:nvPicPr>
            <p:cNvPr id="69" name="Google Shape;69;p8"/>
            <p:cNvPicPr preferRelativeResize="0"/>
            <p:nvPr/>
          </p:nvPicPr>
          <p:blipFill rotWithShape="1">
            <a:blip r:embed="rId6">
              <a:alphaModFix/>
            </a:blip>
            <a:srcRect/>
            <a:stretch/>
          </p:blipFill>
          <p:spPr>
            <a:xfrm>
              <a:off x="0" y="0"/>
              <a:ext cx="3603769" cy="2378322"/>
            </a:xfrm>
            <a:prstGeom prst="rect">
              <a:avLst/>
            </a:prstGeom>
            <a:noFill/>
            <a:ln>
              <a:noFill/>
            </a:ln>
          </p:spPr>
        </p:pic>
        <p:pic>
          <p:nvPicPr>
            <p:cNvPr id="70" name="Google Shape;70;p8"/>
            <p:cNvPicPr preferRelativeResize="0"/>
            <p:nvPr/>
          </p:nvPicPr>
          <p:blipFill rotWithShape="1">
            <a:blip r:embed="rId7">
              <a:alphaModFix/>
            </a:blip>
            <a:srcRect/>
            <a:stretch/>
          </p:blipFill>
          <p:spPr>
            <a:xfrm>
              <a:off x="1" y="2378322"/>
              <a:ext cx="2679389" cy="2177236"/>
            </a:xfrm>
            <a:prstGeom prst="rect">
              <a:avLst/>
            </a:prstGeom>
            <a:noFill/>
            <a:ln>
              <a:noFill/>
            </a:ln>
          </p:spPr>
        </p:pic>
        <p:pic>
          <p:nvPicPr>
            <p:cNvPr id="71" name="Google Shape;71;p8"/>
            <p:cNvPicPr preferRelativeResize="0"/>
            <p:nvPr/>
          </p:nvPicPr>
          <p:blipFill rotWithShape="1">
            <a:blip r:embed="rId8">
              <a:alphaModFix/>
            </a:blip>
            <a:srcRect/>
            <a:stretch/>
          </p:blipFill>
          <p:spPr>
            <a:xfrm>
              <a:off x="3425723" y="4555558"/>
              <a:ext cx="2968124" cy="2302442"/>
            </a:xfrm>
            <a:prstGeom prst="rect">
              <a:avLst/>
            </a:prstGeom>
            <a:noFill/>
            <a:ln>
              <a:noFill/>
            </a:ln>
          </p:spPr>
        </p:pic>
        <p:pic>
          <p:nvPicPr>
            <p:cNvPr id="72" name="Google Shape;72;p8"/>
            <p:cNvPicPr preferRelativeResize="0"/>
            <p:nvPr/>
          </p:nvPicPr>
          <p:blipFill rotWithShape="1">
            <a:blip r:embed="rId9">
              <a:alphaModFix/>
            </a:blip>
            <a:srcRect/>
            <a:stretch/>
          </p:blipFill>
          <p:spPr>
            <a:xfrm>
              <a:off x="-1" y="4555558"/>
              <a:ext cx="3425723" cy="2302442"/>
            </a:xfrm>
            <a:prstGeom prst="rect">
              <a:avLst/>
            </a:prstGeom>
            <a:noFill/>
            <a:ln>
              <a:noFill/>
            </a:ln>
          </p:spPr>
        </p:pic>
      </p:grpSp>
      <p:sp>
        <p:nvSpPr>
          <p:cNvPr id="73" name="Google Shape;73;p8"/>
          <p:cNvSpPr txBox="1"/>
          <p:nvPr/>
        </p:nvSpPr>
        <p:spPr>
          <a:xfrm>
            <a:off x="6994117" y="3874759"/>
            <a:ext cx="4841568"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0" i="0" u="sng" strike="noStrike" cap="none">
                <a:solidFill>
                  <a:schemeClr val="hlink"/>
                </a:solidFill>
                <a:latin typeface="Calibri"/>
                <a:ea typeface="Calibri"/>
                <a:cs typeface="Calibri"/>
                <a:sym typeface="Calibri"/>
                <a:hlinkClick r:id="rId10"/>
              </a:rPr>
              <a:t>https://my.nps.edu/web/dl/degProgs_MHSI</a:t>
            </a:r>
            <a:endParaRPr sz="1800" b="0" i="0" u="none" strike="noStrike" cap="none">
              <a:solidFill>
                <a:srgbClr val="7F7F7F"/>
              </a:solidFill>
              <a:latin typeface="Calibri"/>
              <a:ea typeface="Calibri"/>
              <a:cs typeface="Calibri"/>
              <a:sym typeface="Calibri"/>
            </a:endParaRPr>
          </a:p>
        </p:txBody>
      </p:sp>
      <p:cxnSp>
        <p:nvCxnSpPr>
          <p:cNvPr id="74" name="Google Shape;74;p8"/>
          <p:cNvCxnSpPr/>
          <p:nvPr/>
        </p:nvCxnSpPr>
        <p:spPr>
          <a:xfrm>
            <a:off x="6994117" y="3624519"/>
            <a:ext cx="4706889" cy="0"/>
          </a:xfrm>
          <a:prstGeom prst="straightConnector1">
            <a:avLst/>
          </a:prstGeom>
          <a:noFill/>
          <a:ln w="28575" cap="flat" cmpd="sng">
            <a:solidFill>
              <a:srgbClr val="FFD557"/>
            </a:solidFill>
            <a:prstDash val="solid"/>
            <a:miter lim="800000"/>
            <a:headEnd type="none" w="sm" len="sm"/>
            <a:tailEnd type="none" w="sm" len="sm"/>
          </a:ln>
        </p:spPr>
      </p:cxnSp>
    </p:spTree>
    <p:extLst>
      <p:ext uri="{BB962C8B-B14F-4D97-AF65-F5344CB8AC3E}">
        <p14:creationId xmlns:p14="http://schemas.microsoft.com/office/powerpoint/2010/main" val="9951189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1426633" y="142288"/>
            <a:ext cx="10160000" cy="719138"/>
          </a:xfrm>
          <a:prstGeom prst="rect">
            <a:avLst/>
          </a:prstGeom>
          <a:noFill/>
          <a:ln>
            <a:noFill/>
          </a:ln>
        </p:spPr>
        <p:txBody>
          <a:bodyPr spcFirstLastPara="1" wrap="square" lIns="91425" tIns="45700" rIns="91425" bIns="45700" anchor="t" anchorCtr="0">
            <a:noAutofit/>
          </a:bodyPr>
          <a:lstStyle>
            <a:lvl1pPr lvl="0" algn="r">
              <a:lnSpc>
                <a:spcPct val="90000"/>
              </a:lnSpc>
              <a:spcBef>
                <a:spcPts val="0"/>
              </a:spcBef>
              <a:spcAft>
                <a:spcPts val="0"/>
              </a:spcAft>
              <a:buSzPts val="1400"/>
              <a:buNone/>
              <a:defRPr b="0"/>
            </a:lvl1pPr>
            <a:lvl2pPr lvl="1" algn="r">
              <a:lnSpc>
                <a:spcPct val="90000"/>
              </a:lnSpc>
              <a:spcBef>
                <a:spcPts val="0"/>
              </a:spcBef>
              <a:spcAft>
                <a:spcPts val="0"/>
              </a:spcAft>
              <a:buSzPts val="1400"/>
              <a:buNone/>
              <a:defRPr/>
            </a:lvl2pPr>
            <a:lvl3pPr lvl="2" algn="r">
              <a:lnSpc>
                <a:spcPct val="90000"/>
              </a:lnSpc>
              <a:spcBef>
                <a:spcPts val="0"/>
              </a:spcBef>
              <a:spcAft>
                <a:spcPts val="0"/>
              </a:spcAft>
              <a:buSzPts val="1400"/>
              <a:buNone/>
              <a:defRPr/>
            </a:lvl3pPr>
            <a:lvl4pPr lvl="3" algn="r">
              <a:lnSpc>
                <a:spcPct val="90000"/>
              </a:lnSpc>
              <a:spcBef>
                <a:spcPts val="0"/>
              </a:spcBef>
              <a:spcAft>
                <a:spcPts val="0"/>
              </a:spcAft>
              <a:buSzPts val="1400"/>
              <a:buNone/>
              <a:defRPr/>
            </a:lvl4pPr>
            <a:lvl5pPr lvl="4" algn="r">
              <a:lnSpc>
                <a:spcPct val="90000"/>
              </a:lnSpc>
              <a:spcBef>
                <a:spcPts val="0"/>
              </a:spcBef>
              <a:spcAft>
                <a:spcPts val="0"/>
              </a:spcAft>
              <a:buSzPts val="1400"/>
              <a:buNone/>
              <a:defRPr/>
            </a:lvl5pPr>
            <a:lvl6pPr lvl="5" algn="r">
              <a:lnSpc>
                <a:spcPct val="90000"/>
              </a:lnSpc>
              <a:spcBef>
                <a:spcPts val="0"/>
              </a:spcBef>
              <a:spcAft>
                <a:spcPts val="0"/>
              </a:spcAft>
              <a:buSzPts val="1400"/>
              <a:buNone/>
              <a:defRPr/>
            </a:lvl6pPr>
            <a:lvl7pPr lvl="6" algn="r">
              <a:lnSpc>
                <a:spcPct val="90000"/>
              </a:lnSpc>
              <a:spcBef>
                <a:spcPts val="0"/>
              </a:spcBef>
              <a:spcAft>
                <a:spcPts val="0"/>
              </a:spcAft>
              <a:buSzPts val="1400"/>
              <a:buNone/>
              <a:defRPr/>
            </a:lvl7pPr>
            <a:lvl8pPr lvl="7" algn="r">
              <a:lnSpc>
                <a:spcPct val="90000"/>
              </a:lnSpc>
              <a:spcBef>
                <a:spcPts val="0"/>
              </a:spcBef>
              <a:spcAft>
                <a:spcPts val="0"/>
              </a:spcAft>
              <a:buSzPts val="1400"/>
              <a:buNone/>
              <a:defRPr/>
            </a:lvl8pPr>
            <a:lvl9pPr lvl="8" algn="r">
              <a:lnSpc>
                <a:spcPct val="90000"/>
              </a:lnSpc>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601133" y="1031939"/>
            <a:ext cx="10287000" cy="1811265"/>
          </a:xfrm>
          <a:prstGeom prst="rect">
            <a:avLst/>
          </a:prstGeom>
          <a:noFill/>
          <a:ln>
            <a:noFill/>
          </a:ln>
        </p:spPr>
        <p:txBody>
          <a:bodyPr spcFirstLastPara="1" wrap="square" lIns="91425" tIns="45700" rIns="91425" bIns="45700" anchor="t" anchorCtr="0">
            <a:noAutofit/>
          </a:bodyPr>
          <a:lstStyle>
            <a:lvl1pPr marL="457200" lvl="0" indent="-228600" algn="l">
              <a:spcBef>
                <a:spcPts val="1800"/>
              </a:spcBef>
              <a:spcAft>
                <a:spcPts val="0"/>
              </a:spcAft>
              <a:buSzPts val="1400"/>
              <a:buNone/>
              <a:defRPr sz="2400">
                <a:solidFill>
                  <a:schemeClr val="dk2"/>
                </a:solidFill>
              </a:defRPr>
            </a:lvl1pPr>
            <a:lvl2pPr marL="914400" lvl="1" indent="-336550" algn="l">
              <a:spcBef>
                <a:spcPts val="700"/>
              </a:spcBef>
              <a:spcAft>
                <a:spcPts val="0"/>
              </a:spcAft>
              <a:buSzPts val="1700"/>
              <a:buFont typeface="Arial"/>
              <a:buChar char="•"/>
              <a:defRPr>
                <a:solidFill>
                  <a:schemeClr val="lt2"/>
                </a:solidFill>
              </a:defRPr>
            </a:lvl2pPr>
            <a:lvl3pPr marL="1371600" lvl="2" indent="-325755" algn="l">
              <a:spcBef>
                <a:spcPts val="360"/>
              </a:spcBef>
              <a:spcAft>
                <a:spcPts val="0"/>
              </a:spcAft>
              <a:buSzPts val="1530"/>
              <a:buFont typeface="Noto Sans Symbols"/>
              <a:buChar char="⮚"/>
              <a:defRPr/>
            </a:lvl3pPr>
            <a:lvl4pPr marL="1828800" lvl="3" indent="-228600" algn="l">
              <a:spcBef>
                <a:spcPts val="320"/>
              </a:spcBef>
              <a:spcAft>
                <a:spcPts val="0"/>
              </a:spcAft>
              <a:buSzPts val="1400"/>
              <a:buNone/>
              <a:defRPr>
                <a:solidFill>
                  <a:schemeClr val="lt2"/>
                </a:solidFill>
              </a:defRPr>
            </a:lvl4pPr>
            <a:lvl5pPr marL="2286000" lvl="4" indent="-228600" algn="l">
              <a:spcBef>
                <a:spcPts val="360"/>
              </a:spcBef>
              <a:spcAft>
                <a:spcPts val="0"/>
              </a:spcAft>
              <a:buSzPts val="1400"/>
              <a:buNone/>
              <a:defRPr/>
            </a:lvl5pPr>
            <a:lvl6pPr marL="2743200" lvl="5" indent="-228600" algn="l">
              <a:spcBef>
                <a:spcPts val="360"/>
              </a:spcBef>
              <a:spcAft>
                <a:spcPts val="0"/>
              </a:spcAft>
              <a:buSzPts val="1400"/>
              <a:buNone/>
              <a:defRPr/>
            </a:lvl6pPr>
            <a:lvl7pPr marL="3200400" lvl="6" indent="-228600" algn="l">
              <a:spcBef>
                <a:spcPts val="360"/>
              </a:spcBef>
              <a:spcAft>
                <a:spcPts val="0"/>
              </a:spcAft>
              <a:buSzPts val="1400"/>
              <a:buNone/>
              <a:defRPr/>
            </a:lvl7pPr>
            <a:lvl8pPr marL="3657600" lvl="7" indent="-228600" algn="l">
              <a:spcBef>
                <a:spcPts val="360"/>
              </a:spcBef>
              <a:spcAft>
                <a:spcPts val="0"/>
              </a:spcAft>
              <a:buSzPts val="1400"/>
              <a:buNone/>
              <a:defRPr/>
            </a:lvl8pPr>
            <a:lvl9pPr marL="4114800" lvl="8" indent="-228600" algn="l">
              <a:spcBef>
                <a:spcPts val="360"/>
              </a:spcBef>
              <a:spcAft>
                <a:spcPts val="0"/>
              </a:spcAft>
              <a:buSzPts val="1400"/>
              <a:buNone/>
              <a:defRPr/>
            </a:lvl9pPr>
          </a:lstStyle>
          <a:p>
            <a:endParaRPr/>
          </a:p>
        </p:txBody>
      </p:sp>
    </p:spTree>
    <p:extLst>
      <p:ext uri="{BB962C8B-B14F-4D97-AF65-F5344CB8AC3E}">
        <p14:creationId xmlns:p14="http://schemas.microsoft.com/office/powerpoint/2010/main" val="26367776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635178-9365-B84D-8403-69BB1DC571F9}"/>
              </a:ext>
            </a:extLst>
          </p:cNvPr>
          <p:cNvSpPr/>
          <p:nvPr userDrawn="1"/>
        </p:nvSpPr>
        <p:spPr>
          <a:xfrm>
            <a:off x="0" y="-51227"/>
            <a:ext cx="6220106" cy="6909227"/>
          </a:xfrm>
          <a:prstGeom prst="rect">
            <a:avLst/>
          </a:prstGeom>
          <a:solidFill>
            <a:srgbClr val="002A58"/>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E1B7C6B-E78E-5042-80C6-7445F8E87A30}"/>
              </a:ext>
            </a:extLst>
          </p:cNvPr>
          <p:cNvSpPr>
            <a:spLocks noGrp="1"/>
          </p:cNvSpPr>
          <p:nvPr>
            <p:ph type="ctrTitle" hasCustomPrompt="1"/>
          </p:nvPr>
        </p:nvSpPr>
        <p:spPr>
          <a:xfrm>
            <a:off x="313084" y="1265767"/>
            <a:ext cx="5536094" cy="2968096"/>
          </a:xfrm>
        </p:spPr>
        <p:txBody>
          <a:bodyPr anchor="b">
            <a:normAutofit/>
          </a:bodyPr>
          <a:lstStyle>
            <a:lvl1pPr algn="l">
              <a:defRPr sz="3600">
                <a:solidFill>
                  <a:schemeClr val="bg1"/>
                </a:solidFill>
              </a:defRPr>
            </a:lvl1pPr>
          </a:lstStyle>
          <a:p>
            <a:r>
              <a:rPr lang="en-US" dirty="0"/>
              <a:t>[Title Slide]</a:t>
            </a:r>
          </a:p>
        </p:txBody>
      </p:sp>
      <p:sp>
        <p:nvSpPr>
          <p:cNvPr id="3" name="Subtitle 2">
            <a:extLst>
              <a:ext uri="{FF2B5EF4-FFF2-40B4-BE49-F238E27FC236}">
                <a16:creationId xmlns:a16="http://schemas.microsoft.com/office/drawing/2014/main" id="{2E15A7CA-4074-A24E-84CC-9E7331D8BC41}"/>
              </a:ext>
            </a:extLst>
          </p:cNvPr>
          <p:cNvSpPr>
            <a:spLocks noGrp="1"/>
          </p:cNvSpPr>
          <p:nvPr>
            <p:ph type="subTitle" idx="1" hasCustomPrompt="1"/>
          </p:nvPr>
        </p:nvSpPr>
        <p:spPr>
          <a:xfrm>
            <a:off x="313083" y="4400550"/>
            <a:ext cx="5536093" cy="1581150"/>
          </a:xfrm>
        </p:spPr>
        <p:txBody>
          <a:bodyPr>
            <a:normAutofit/>
          </a:bodyPr>
          <a:lstStyle>
            <a:lvl1pPr marL="0" indent="0" algn="l">
              <a:buNone/>
              <a:defRPr sz="2000">
                <a:solidFill>
                  <a:schemeClr val="accent4">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a:p>
            <a:r>
              <a:rPr lang="en-US" dirty="0"/>
              <a:t>[Class/Quarter]</a:t>
            </a:r>
          </a:p>
          <a:p>
            <a:r>
              <a:rPr lang="en-US" dirty="0"/>
              <a:t>[Date]</a:t>
            </a:r>
          </a:p>
        </p:txBody>
      </p:sp>
      <p:pic>
        <p:nvPicPr>
          <p:cNvPr id="8" name="Picture 7" descr="NPS stroked crest.png">
            <a:extLst>
              <a:ext uri="{FF2B5EF4-FFF2-40B4-BE49-F238E27FC236}">
                <a16:creationId xmlns:a16="http://schemas.microsoft.com/office/drawing/2014/main" id="{29C5ACD9-1565-CC4E-9E85-261CBEB793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36669" y="5897496"/>
            <a:ext cx="1154929" cy="780617"/>
          </a:xfrm>
          <a:prstGeom prst="rect">
            <a:avLst/>
          </a:prstGeom>
        </p:spPr>
      </p:pic>
      <p:pic>
        <p:nvPicPr>
          <p:cNvPr id="9" name="Picture 8">
            <a:extLst>
              <a:ext uri="{FF2B5EF4-FFF2-40B4-BE49-F238E27FC236}">
                <a16:creationId xmlns:a16="http://schemas.microsoft.com/office/drawing/2014/main" id="{E2A0CD87-9F8C-4643-8428-876534B3E35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32002" y="5878446"/>
            <a:ext cx="2009048" cy="739330"/>
          </a:xfrm>
          <a:prstGeom prst="rect">
            <a:avLst/>
          </a:prstGeom>
        </p:spPr>
      </p:pic>
      <p:pic>
        <p:nvPicPr>
          <p:cNvPr id="11" name="Picture 10">
            <a:extLst>
              <a:ext uri="{FF2B5EF4-FFF2-40B4-BE49-F238E27FC236}">
                <a16:creationId xmlns:a16="http://schemas.microsoft.com/office/drawing/2014/main" id="{6E5A2084-CD42-4C47-A043-FB786940C485}"/>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080502" y="-51227"/>
            <a:ext cx="2594621" cy="6909227"/>
          </a:xfrm>
          <a:prstGeom prst="rect">
            <a:avLst/>
          </a:prstGeom>
        </p:spPr>
      </p:pic>
    </p:spTree>
    <p:extLst>
      <p:ext uri="{BB962C8B-B14F-4D97-AF65-F5344CB8AC3E}">
        <p14:creationId xmlns:p14="http://schemas.microsoft.com/office/powerpoint/2010/main" val="22953512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82630-211F-414B-8039-7F582B046EB6}"/>
              </a:ext>
            </a:extLst>
          </p:cNvPr>
          <p:cNvSpPr>
            <a:spLocks noGrp="1"/>
          </p:cNvSpPr>
          <p:nvPr>
            <p:ph type="title" hasCustomPrompt="1"/>
          </p:nvPr>
        </p:nvSpPr>
        <p:spPr>
          <a:xfrm>
            <a:off x="838200" y="607257"/>
            <a:ext cx="7881730" cy="880578"/>
          </a:xfrm>
        </p:spPr>
        <p:txBody>
          <a:bodyPr/>
          <a:lstStyle/>
          <a:p>
            <a:r>
              <a:rPr lang="en-US" dirty="0"/>
              <a:t>Agenda</a:t>
            </a:r>
          </a:p>
        </p:txBody>
      </p:sp>
      <p:sp>
        <p:nvSpPr>
          <p:cNvPr id="3" name="Content Placeholder 2">
            <a:extLst>
              <a:ext uri="{FF2B5EF4-FFF2-40B4-BE49-F238E27FC236}">
                <a16:creationId xmlns:a16="http://schemas.microsoft.com/office/drawing/2014/main" id="{7A3BF365-BE3D-C041-90F3-061FA074A16D}"/>
              </a:ext>
            </a:extLst>
          </p:cNvPr>
          <p:cNvSpPr>
            <a:spLocks noGrp="1"/>
          </p:cNvSpPr>
          <p:nvPr>
            <p:ph sz="half" idx="1" hasCustomPrompt="1"/>
          </p:nvPr>
        </p:nvSpPr>
        <p:spPr>
          <a:xfrm>
            <a:off x="838200" y="1825625"/>
            <a:ext cx="7772400" cy="4351338"/>
          </a:xfrm>
        </p:spPr>
        <p:txBody>
          <a:bodyPr/>
          <a:lstStyle>
            <a:lvl1pPr marL="0" indent="0">
              <a:buNone/>
              <a:defRPr>
                <a:solidFill>
                  <a:schemeClr val="tx1">
                    <a:lumMod val="50000"/>
                    <a:lumOff val="50000"/>
                  </a:schemeClr>
                </a:solidFill>
              </a:defRPr>
            </a:lvl1pPr>
            <a:lvl2pPr marL="457200" indent="0">
              <a:buNone/>
              <a:defRPr>
                <a:solidFill>
                  <a:schemeClr val="tx1">
                    <a:lumMod val="50000"/>
                    <a:lumOff val="50000"/>
                  </a:schemeClr>
                </a:solidFill>
              </a:defRPr>
            </a:lvl2pPr>
            <a:lvl3pPr marL="914400" indent="0">
              <a:buNone/>
              <a:defRPr>
                <a:solidFill>
                  <a:schemeClr val="tx1">
                    <a:lumMod val="50000"/>
                    <a:lumOff val="50000"/>
                  </a:schemeClr>
                </a:solidFill>
              </a:defRPr>
            </a:lvl3pPr>
            <a:lvl4pPr marL="1371600" indent="0">
              <a:buNone/>
              <a:defRPr>
                <a:solidFill>
                  <a:schemeClr val="tx1">
                    <a:lumMod val="50000"/>
                    <a:lumOff val="50000"/>
                  </a:schemeClr>
                </a:solidFill>
              </a:defRPr>
            </a:lvl4pPr>
            <a:lvl5pPr marL="1828800" indent="0">
              <a:buNone/>
              <a:defRPr>
                <a:solidFill>
                  <a:schemeClr val="tx1">
                    <a:lumMod val="50000"/>
                    <a:lumOff val="50000"/>
                  </a:schemeClr>
                </a:solidFill>
              </a:defRPr>
            </a:lvl5pPr>
          </a:lstStyle>
          <a:p>
            <a:pPr lvl="0"/>
            <a:r>
              <a:rPr lang="en-US" dirty="0"/>
              <a:t>Section 1</a:t>
            </a:r>
          </a:p>
          <a:p>
            <a:pPr lvl="0"/>
            <a:r>
              <a:rPr lang="en-US" dirty="0"/>
              <a:t>Section 2</a:t>
            </a:r>
          </a:p>
          <a:p>
            <a:pPr lvl="0"/>
            <a:r>
              <a:rPr lang="en-US" dirty="0"/>
              <a:t>Section 3</a:t>
            </a:r>
          </a:p>
        </p:txBody>
      </p:sp>
      <p:cxnSp>
        <p:nvCxnSpPr>
          <p:cNvPr id="9" name="Straight Connector 8">
            <a:extLst>
              <a:ext uri="{FF2B5EF4-FFF2-40B4-BE49-F238E27FC236}">
                <a16:creationId xmlns:a16="http://schemas.microsoft.com/office/drawing/2014/main" id="{D6B2AEF9-D0F7-854A-99A4-E72820CAA384}"/>
              </a:ext>
            </a:extLst>
          </p:cNvPr>
          <p:cNvCxnSpPr>
            <a:cxnSpLocks/>
          </p:cNvCxnSpPr>
          <p:nvPr userDrawn="1"/>
        </p:nvCxnSpPr>
        <p:spPr>
          <a:xfrm>
            <a:off x="838200" y="1600431"/>
            <a:ext cx="788173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Picture 4" descr="NPS stroked crest.png">
            <a:extLst>
              <a:ext uri="{FF2B5EF4-FFF2-40B4-BE49-F238E27FC236}">
                <a16:creationId xmlns:a16="http://schemas.microsoft.com/office/drawing/2014/main" id="{E3DAD6A9-8042-784F-82D9-367C80709EB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14339" y="6214496"/>
            <a:ext cx="818814" cy="553437"/>
          </a:xfrm>
          <a:prstGeom prst="rect">
            <a:avLst/>
          </a:prstGeom>
        </p:spPr>
      </p:pic>
      <p:pic>
        <p:nvPicPr>
          <p:cNvPr id="6" name="Picture 5">
            <a:extLst>
              <a:ext uri="{FF2B5EF4-FFF2-40B4-BE49-F238E27FC236}">
                <a16:creationId xmlns:a16="http://schemas.microsoft.com/office/drawing/2014/main" id="{1AC8289E-92A8-1C4F-9514-DFF2BE4B970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58046" y="6214496"/>
            <a:ext cx="1485521" cy="546672"/>
          </a:xfrm>
          <a:prstGeom prst="rect">
            <a:avLst/>
          </a:prstGeom>
        </p:spPr>
      </p:pic>
    </p:spTree>
    <p:extLst>
      <p:ext uri="{BB962C8B-B14F-4D97-AF65-F5344CB8AC3E}">
        <p14:creationId xmlns:p14="http://schemas.microsoft.com/office/powerpoint/2010/main" val="36129745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15C302-FE76-EC4A-B017-BF8061878E2C}"/>
              </a:ext>
            </a:extLst>
          </p:cNvPr>
          <p:cNvSpPr/>
          <p:nvPr userDrawn="1"/>
        </p:nvSpPr>
        <p:spPr>
          <a:xfrm>
            <a:off x="0" y="0"/>
            <a:ext cx="12192000" cy="6858000"/>
          </a:xfrm>
          <a:prstGeom prst="rect">
            <a:avLst/>
          </a:prstGeom>
          <a:solidFill>
            <a:srgbClr val="002A58"/>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A0DD16CD-CE4C-AD45-BF59-950A6E52C1F5}"/>
              </a:ext>
            </a:extLst>
          </p:cNvPr>
          <p:cNvGrpSpPr/>
          <p:nvPr userDrawn="1"/>
        </p:nvGrpSpPr>
        <p:grpSpPr>
          <a:xfrm>
            <a:off x="552034" y="410816"/>
            <a:ext cx="11087931" cy="1467679"/>
            <a:chOff x="815220" y="410816"/>
            <a:chExt cx="11087931" cy="1467679"/>
          </a:xfrm>
        </p:grpSpPr>
        <p:pic>
          <p:nvPicPr>
            <p:cNvPr id="8" name="Picture 7">
              <a:extLst>
                <a:ext uri="{FF2B5EF4-FFF2-40B4-BE49-F238E27FC236}">
                  <a16:creationId xmlns:a16="http://schemas.microsoft.com/office/drawing/2014/main" id="{2A70E2C1-95C0-284B-A7AA-87D792996459}"/>
                </a:ext>
              </a:extLst>
            </p:cNvPr>
            <p:cNvPicPr>
              <a:picLocks noChangeAspect="1"/>
            </p:cNvPicPr>
            <p:nvPr/>
          </p:nvPicPr>
          <p:blipFill>
            <a:blip r:embed="rId2" cstate="screen">
              <a:alphaModFix amt="50000"/>
              <a:extLst>
                <a:ext uri="{28A0092B-C50C-407E-A947-70E740481C1C}">
                  <a14:useLocalDpi xmlns:a14="http://schemas.microsoft.com/office/drawing/2010/main"/>
                </a:ext>
              </a:extLst>
            </a:blip>
            <a:stretch>
              <a:fillRect/>
            </a:stretch>
          </p:blipFill>
          <p:spPr>
            <a:xfrm>
              <a:off x="4021970" y="410816"/>
              <a:ext cx="1467679" cy="1467679"/>
            </a:xfrm>
            <a:prstGeom prst="rect">
              <a:avLst/>
            </a:prstGeom>
          </p:spPr>
        </p:pic>
        <p:pic>
          <p:nvPicPr>
            <p:cNvPr id="9" name="Picture 8">
              <a:extLst>
                <a:ext uri="{FF2B5EF4-FFF2-40B4-BE49-F238E27FC236}">
                  <a16:creationId xmlns:a16="http://schemas.microsoft.com/office/drawing/2014/main" id="{2921F0A6-8476-7146-A3D4-D83DD0C67D86}"/>
                </a:ext>
              </a:extLst>
            </p:cNvPr>
            <p:cNvPicPr>
              <a:picLocks noChangeAspect="1"/>
            </p:cNvPicPr>
            <p:nvPr/>
          </p:nvPicPr>
          <p:blipFill>
            <a:blip r:embed="rId3" cstate="screen">
              <a:alphaModFix amt="50000"/>
              <a:extLst>
                <a:ext uri="{28A0092B-C50C-407E-A947-70E740481C1C}">
                  <a14:useLocalDpi xmlns:a14="http://schemas.microsoft.com/office/drawing/2010/main"/>
                </a:ext>
              </a:extLst>
            </a:blip>
            <a:stretch>
              <a:fillRect/>
            </a:stretch>
          </p:blipFill>
          <p:spPr>
            <a:xfrm>
              <a:off x="2418595" y="410816"/>
              <a:ext cx="1467679" cy="1467679"/>
            </a:xfrm>
            <a:prstGeom prst="rect">
              <a:avLst/>
            </a:prstGeom>
          </p:spPr>
        </p:pic>
        <p:pic>
          <p:nvPicPr>
            <p:cNvPr id="10" name="Picture 9">
              <a:extLst>
                <a:ext uri="{FF2B5EF4-FFF2-40B4-BE49-F238E27FC236}">
                  <a16:creationId xmlns:a16="http://schemas.microsoft.com/office/drawing/2014/main" id="{957CDE57-0AAD-9548-87DA-127820EEC0C2}"/>
                </a:ext>
              </a:extLst>
            </p:cNvPr>
            <p:cNvPicPr>
              <a:picLocks noChangeAspect="1"/>
            </p:cNvPicPr>
            <p:nvPr/>
          </p:nvPicPr>
          <p:blipFill>
            <a:blip r:embed="rId4" cstate="screen">
              <a:alphaModFix amt="50000"/>
              <a:extLst>
                <a:ext uri="{28A0092B-C50C-407E-A947-70E740481C1C}">
                  <a14:useLocalDpi xmlns:a14="http://schemas.microsoft.com/office/drawing/2010/main"/>
                </a:ext>
              </a:extLst>
            </a:blip>
            <a:stretch>
              <a:fillRect/>
            </a:stretch>
          </p:blipFill>
          <p:spPr>
            <a:xfrm>
              <a:off x="5625345" y="410816"/>
              <a:ext cx="1467679" cy="1467679"/>
            </a:xfrm>
            <a:prstGeom prst="rect">
              <a:avLst/>
            </a:prstGeom>
          </p:spPr>
        </p:pic>
        <p:pic>
          <p:nvPicPr>
            <p:cNvPr id="11" name="Picture 10">
              <a:extLst>
                <a:ext uri="{FF2B5EF4-FFF2-40B4-BE49-F238E27FC236}">
                  <a16:creationId xmlns:a16="http://schemas.microsoft.com/office/drawing/2014/main" id="{A3871C8C-90C9-1B48-954F-382D3D9953AE}"/>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7228720" y="410816"/>
              <a:ext cx="1467679" cy="1467679"/>
            </a:xfrm>
            <a:prstGeom prst="rect">
              <a:avLst/>
            </a:prstGeom>
          </p:spPr>
        </p:pic>
        <p:pic>
          <p:nvPicPr>
            <p:cNvPr id="12" name="Picture 11">
              <a:extLst>
                <a:ext uri="{FF2B5EF4-FFF2-40B4-BE49-F238E27FC236}">
                  <a16:creationId xmlns:a16="http://schemas.microsoft.com/office/drawing/2014/main" id="{B1B7733A-5689-D94E-A17C-D5F3C158D333}"/>
                </a:ext>
              </a:extLst>
            </p:cNvPr>
            <p:cNvPicPr>
              <a:picLocks noChangeAspect="1"/>
            </p:cNvPicPr>
            <p:nvPr/>
          </p:nvPicPr>
          <p:blipFill>
            <a:blip r:embed="rId6" cstate="screen">
              <a:alphaModFix amt="50000"/>
              <a:extLst>
                <a:ext uri="{28A0092B-C50C-407E-A947-70E740481C1C}">
                  <a14:useLocalDpi xmlns:a14="http://schemas.microsoft.com/office/drawing/2010/main"/>
                </a:ext>
              </a:extLst>
            </a:blip>
            <a:stretch>
              <a:fillRect/>
            </a:stretch>
          </p:blipFill>
          <p:spPr>
            <a:xfrm>
              <a:off x="8832095" y="410816"/>
              <a:ext cx="1467679" cy="1467679"/>
            </a:xfrm>
            <a:prstGeom prst="rect">
              <a:avLst/>
            </a:prstGeom>
          </p:spPr>
        </p:pic>
        <p:pic>
          <p:nvPicPr>
            <p:cNvPr id="13" name="Picture 12">
              <a:extLst>
                <a:ext uri="{FF2B5EF4-FFF2-40B4-BE49-F238E27FC236}">
                  <a16:creationId xmlns:a16="http://schemas.microsoft.com/office/drawing/2014/main" id="{137E1DDE-8F77-0746-99FF-4FEDB0ADF23E}"/>
                </a:ext>
              </a:extLst>
            </p:cNvPr>
            <p:cNvPicPr>
              <a:picLocks noChangeAspect="1"/>
            </p:cNvPicPr>
            <p:nvPr/>
          </p:nvPicPr>
          <p:blipFill>
            <a:blip r:embed="rId7" cstate="screen">
              <a:alphaModFix amt="50000"/>
              <a:extLst>
                <a:ext uri="{28A0092B-C50C-407E-A947-70E740481C1C}">
                  <a14:useLocalDpi xmlns:a14="http://schemas.microsoft.com/office/drawing/2010/main"/>
                </a:ext>
              </a:extLst>
            </a:blip>
            <a:stretch>
              <a:fillRect/>
            </a:stretch>
          </p:blipFill>
          <p:spPr>
            <a:xfrm>
              <a:off x="815220" y="410816"/>
              <a:ext cx="1467679" cy="1467679"/>
            </a:xfrm>
            <a:prstGeom prst="rect">
              <a:avLst/>
            </a:prstGeom>
          </p:spPr>
        </p:pic>
        <p:pic>
          <p:nvPicPr>
            <p:cNvPr id="14" name="Picture 13">
              <a:extLst>
                <a:ext uri="{FF2B5EF4-FFF2-40B4-BE49-F238E27FC236}">
                  <a16:creationId xmlns:a16="http://schemas.microsoft.com/office/drawing/2014/main" id="{371CA14F-E11F-184C-858C-766D73E13404}"/>
                </a:ext>
              </a:extLst>
            </p:cNvPr>
            <p:cNvPicPr>
              <a:picLocks noChangeAspect="1"/>
            </p:cNvPicPr>
            <p:nvPr/>
          </p:nvPicPr>
          <p:blipFill>
            <a:blip r:embed="rId8" cstate="screen">
              <a:alphaModFix amt="50000"/>
              <a:extLst>
                <a:ext uri="{28A0092B-C50C-407E-A947-70E740481C1C}">
                  <a14:useLocalDpi xmlns:a14="http://schemas.microsoft.com/office/drawing/2010/main"/>
                </a:ext>
              </a:extLst>
            </a:blip>
            <a:stretch>
              <a:fillRect/>
            </a:stretch>
          </p:blipFill>
          <p:spPr>
            <a:xfrm>
              <a:off x="10435472" y="410816"/>
              <a:ext cx="1467679" cy="1467679"/>
            </a:xfrm>
            <a:prstGeom prst="rect">
              <a:avLst/>
            </a:prstGeom>
          </p:spPr>
        </p:pic>
      </p:grpSp>
      <p:sp>
        <p:nvSpPr>
          <p:cNvPr id="2" name="Title 1">
            <a:extLst>
              <a:ext uri="{FF2B5EF4-FFF2-40B4-BE49-F238E27FC236}">
                <a16:creationId xmlns:a16="http://schemas.microsoft.com/office/drawing/2014/main" id="{144410E5-E52F-B04A-B664-65A6D9A5C1CD}"/>
              </a:ext>
            </a:extLst>
          </p:cNvPr>
          <p:cNvSpPr>
            <a:spLocks noGrp="1"/>
          </p:cNvSpPr>
          <p:nvPr>
            <p:ph type="title" hasCustomPrompt="1"/>
          </p:nvPr>
        </p:nvSpPr>
        <p:spPr>
          <a:xfrm>
            <a:off x="4667250" y="3837907"/>
            <a:ext cx="7092609" cy="901609"/>
          </a:xfrm>
        </p:spPr>
        <p:txBody>
          <a:bodyPr>
            <a:normAutofit/>
          </a:bodyPr>
          <a:lstStyle>
            <a:lvl1pPr>
              <a:defRPr sz="4000">
                <a:solidFill>
                  <a:schemeClr val="bg1"/>
                </a:solidFill>
              </a:defRPr>
            </a:lvl1pPr>
          </a:lstStyle>
          <a:p>
            <a:r>
              <a:rPr lang="en-US" dirty="0"/>
              <a:t>[Section Title]</a:t>
            </a:r>
          </a:p>
        </p:txBody>
      </p:sp>
      <p:cxnSp>
        <p:nvCxnSpPr>
          <p:cNvPr id="16" name="Straight Connector 15">
            <a:extLst>
              <a:ext uri="{FF2B5EF4-FFF2-40B4-BE49-F238E27FC236}">
                <a16:creationId xmlns:a16="http://schemas.microsoft.com/office/drawing/2014/main" id="{5E31C80E-8A8F-8043-8651-59417EC82503}"/>
              </a:ext>
            </a:extLst>
          </p:cNvPr>
          <p:cNvCxnSpPr>
            <a:cxnSpLocks/>
          </p:cNvCxnSpPr>
          <p:nvPr userDrawn="1"/>
        </p:nvCxnSpPr>
        <p:spPr>
          <a:xfrm flipH="1">
            <a:off x="4667250" y="4739516"/>
            <a:ext cx="7524750" cy="0"/>
          </a:xfrm>
          <a:prstGeom prst="line">
            <a:avLst/>
          </a:prstGeom>
          <a:ln w="38100">
            <a:solidFill>
              <a:srgbClr val="D6B66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2361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82630-211F-414B-8039-7F582B046EB6}"/>
              </a:ext>
            </a:extLst>
          </p:cNvPr>
          <p:cNvSpPr>
            <a:spLocks noGrp="1"/>
          </p:cNvSpPr>
          <p:nvPr>
            <p:ph type="title" hasCustomPrompt="1"/>
          </p:nvPr>
        </p:nvSpPr>
        <p:spPr>
          <a:xfrm>
            <a:off x="1447791" y="240748"/>
            <a:ext cx="7881730" cy="880578"/>
          </a:xfrm>
        </p:spPr>
        <p:txBody>
          <a:bodyPr/>
          <a:lstStyle/>
          <a:p>
            <a:r>
              <a:rPr lang="en-US" dirty="0"/>
              <a:t>Content Slide</a:t>
            </a:r>
          </a:p>
        </p:txBody>
      </p:sp>
      <p:sp>
        <p:nvSpPr>
          <p:cNvPr id="3" name="Content Placeholder 2">
            <a:extLst>
              <a:ext uri="{FF2B5EF4-FFF2-40B4-BE49-F238E27FC236}">
                <a16:creationId xmlns:a16="http://schemas.microsoft.com/office/drawing/2014/main" id="{7A3BF365-BE3D-C041-90F3-061FA074A16D}"/>
              </a:ext>
            </a:extLst>
          </p:cNvPr>
          <p:cNvSpPr>
            <a:spLocks noGrp="1"/>
          </p:cNvSpPr>
          <p:nvPr>
            <p:ph sz="half" idx="1" hasCustomPrompt="1"/>
          </p:nvPr>
        </p:nvSpPr>
        <p:spPr>
          <a:xfrm>
            <a:off x="517585" y="1501017"/>
            <a:ext cx="10738244" cy="4675946"/>
          </a:xfrm>
        </p:spPr>
        <p:txBody>
          <a:bodyPr/>
          <a:lstStyle>
            <a:lvl1pPr marL="457200" indent="-457200">
              <a:buFont typeface="Wingdings" pitchFamily="2" charset="2"/>
              <a:buChar char="§"/>
              <a:defRPr>
                <a:solidFill>
                  <a:schemeClr val="tx1">
                    <a:lumMod val="50000"/>
                    <a:lumOff val="50000"/>
                  </a:schemeClr>
                </a:solidFill>
              </a:defRPr>
            </a:lvl1pPr>
            <a:lvl2pPr marL="457200" indent="0">
              <a:buNone/>
              <a:defRPr>
                <a:solidFill>
                  <a:schemeClr val="tx1">
                    <a:lumMod val="50000"/>
                    <a:lumOff val="50000"/>
                  </a:schemeClr>
                </a:solidFill>
              </a:defRPr>
            </a:lvl2pPr>
            <a:lvl3pPr marL="914400" indent="0">
              <a:buNone/>
              <a:defRPr>
                <a:solidFill>
                  <a:schemeClr val="tx1">
                    <a:lumMod val="50000"/>
                    <a:lumOff val="50000"/>
                  </a:schemeClr>
                </a:solidFill>
              </a:defRPr>
            </a:lvl3pPr>
            <a:lvl4pPr marL="1371600" indent="0">
              <a:buNone/>
              <a:defRPr>
                <a:solidFill>
                  <a:schemeClr val="tx1">
                    <a:lumMod val="50000"/>
                    <a:lumOff val="50000"/>
                  </a:schemeClr>
                </a:solidFill>
              </a:defRPr>
            </a:lvl4pPr>
            <a:lvl5pPr marL="1828800" indent="0">
              <a:buNone/>
              <a:defRPr>
                <a:solidFill>
                  <a:schemeClr val="tx1">
                    <a:lumMod val="50000"/>
                    <a:lumOff val="50000"/>
                  </a:schemeClr>
                </a:solidFill>
              </a:defRPr>
            </a:lvl5pPr>
          </a:lstStyle>
          <a:p>
            <a:pPr lvl="0"/>
            <a:r>
              <a:rPr lang="en-US" dirty="0"/>
              <a:t>Content 1</a:t>
            </a:r>
          </a:p>
          <a:p>
            <a:pPr lvl="0"/>
            <a:r>
              <a:rPr lang="en-US" dirty="0"/>
              <a:t>Content 2</a:t>
            </a:r>
          </a:p>
          <a:p>
            <a:pPr lvl="0"/>
            <a:r>
              <a:rPr lang="en-US" dirty="0"/>
              <a:t>Content 3</a:t>
            </a:r>
          </a:p>
        </p:txBody>
      </p:sp>
      <p:cxnSp>
        <p:nvCxnSpPr>
          <p:cNvPr id="9" name="Straight Connector 8">
            <a:extLst>
              <a:ext uri="{FF2B5EF4-FFF2-40B4-BE49-F238E27FC236}">
                <a16:creationId xmlns:a16="http://schemas.microsoft.com/office/drawing/2014/main" id="{D6B2AEF9-D0F7-854A-99A4-E72820CAA384}"/>
              </a:ext>
            </a:extLst>
          </p:cNvPr>
          <p:cNvCxnSpPr/>
          <p:nvPr userDrawn="1"/>
        </p:nvCxnSpPr>
        <p:spPr>
          <a:xfrm>
            <a:off x="0" y="1141406"/>
            <a:ext cx="871993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pic>
        <p:nvPicPr>
          <p:cNvPr id="11" name="Picture 10" descr="NPS stroked crest.png">
            <a:extLst>
              <a:ext uri="{FF2B5EF4-FFF2-40B4-BE49-F238E27FC236}">
                <a16:creationId xmlns:a16="http://schemas.microsoft.com/office/drawing/2014/main" id="{D86C21DC-9B68-F34B-A41F-6BB1116B1C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075713" y="6239652"/>
            <a:ext cx="744376" cy="503125"/>
          </a:xfrm>
          <a:prstGeom prst="rect">
            <a:avLst/>
          </a:prstGeom>
        </p:spPr>
      </p:pic>
      <p:pic>
        <p:nvPicPr>
          <p:cNvPr id="12" name="Picture 11">
            <a:extLst>
              <a:ext uri="{FF2B5EF4-FFF2-40B4-BE49-F238E27FC236}">
                <a16:creationId xmlns:a16="http://schemas.microsoft.com/office/drawing/2014/main" id="{479C1596-31BC-A94B-9DDF-739417330F8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32494" y="6239345"/>
            <a:ext cx="1350474" cy="496975"/>
          </a:xfrm>
          <a:prstGeom prst="rect">
            <a:avLst/>
          </a:prstGeom>
        </p:spPr>
      </p:pic>
      <p:sp>
        <p:nvSpPr>
          <p:cNvPr id="13" name="Slide Number Placeholder 6">
            <a:extLst>
              <a:ext uri="{FF2B5EF4-FFF2-40B4-BE49-F238E27FC236}">
                <a16:creationId xmlns:a16="http://schemas.microsoft.com/office/drawing/2014/main" id="{E275A91C-96D5-BB4D-A314-56ED65A7A36B}"/>
              </a:ext>
            </a:extLst>
          </p:cNvPr>
          <p:cNvSpPr>
            <a:spLocks noGrp="1"/>
          </p:cNvSpPr>
          <p:nvPr>
            <p:ph type="sldNum" sz="quarter" idx="12"/>
          </p:nvPr>
        </p:nvSpPr>
        <p:spPr>
          <a:xfrm>
            <a:off x="11582399" y="6369602"/>
            <a:ext cx="420757" cy="365125"/>
          </a:xfrm>
        </p:spPr>
        <p:txBody>
          <a:bodyPr/>
          <a:lstStyle/>
          <a:p>
            <a:fld id="{7F043A23-22EF-D24D-A1D1-C1291067CEBA}" type="slidenum">
              <a:rPr lang="en-US" smtClean="0"/>
              <a:t>‹#›</a:t>
            </a:fld>
            <a:endParaRPr lang="en-US"/>
          </a:p>
        </p:txBody>
      </p:sp>
    </p:spTree>
    <p:extLst>
      <p:ext uri="{BB962C8B-B14F-4D97-AF65-F5344CB8AC3E}">
        <p14:creationId xmlns:p14="http://schemas.microsoft.com/office/powerpoint/2010/main" val="15946863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82630-211F-414B-8039-7F582B046EB6}"/>
              </a:ext>
            </a:extLst>
          </p:cNvPr>
          <p:cNvSpPr>
            <a:spLocks noGrp="1"/>
          </p:cNvSpPr>
          <p:nvPr>
            <p:ph type="title" hasCustomPrompt="1"/>
          </p:nvPr>
        </p:nvSpPr>
        <p:spPr>
          <a:xfrm>
            <a:off x="1426023" y="240748"/>
            <a:ext cx="7881730" cy="880578"/>
          </a:xfrm>
        </p:spPr>
        <p:txBody>
          <a:bodyPr/>
          <a:lstStyle/>
          <a:p>
            <a:r>
              <a:rPr lang="en-US" dirty="0"/>
              <a:t>Content Slide </a:t>
            </a:r>
          </a:p>
        </p:txBody>
      </p:sp>
      <p:sp>
        <p:nvSpPr>
          <p:cNvPr id="3" name="Content Placeholder 2">
            <a:extLst>
              <a:ext uri="{FF2B5EF4-FFF2-40B4-BE49-F238E27FC236}">
                <a16:creationId xmlns:a16="http://schemas.microsoft.com/office/drawing/2014/main" id="{7A3BF365-BE3D-C041-90F3-061FA074A16D}"/>
              </a:ext>
            </a:extLst>
          </p:cNvPr>
          <p:cNvSpPr>
            <a:spLocks noGrp="1"/>
          </p:cNvSpPr>
          <p:nvPr>
            <p:ph sz="half" idx="1"/>
          </p:nvPr>
        </p:nvSpPr>
        <p:spPr>
          <a:xfrm>
            <a:off x="732995" y="1542753"/>
            <a:ext cx="4962955" cy="4505257"/>
          </a:xfrm>
        </p:spPr>
        <p:txBody>
          <a:bodyPr/>
          <a:lstStyle>
            <a:lvl1pPr marL="0" indent="0">
              <a:buFont typeface="Wingdings" pitchFamily="2" charset="2"/>
              <a:buNone/>
              <a:defRPr>
                <a:solidFill>
                  <a:schemeClr val="tx1">
                    <a:lumMod val="50000"/>
                    <a:lumOff val="50000"/>
                  </a:schemeClr>
                </a:solidFill>
              </a:defRPr>
            </a:lvl1pPr>
            <a:lvl2pPr marL="457200" indent="0">
              <a:buNone/>
              <a:defRPr>
                <a:solidFill>
                  <a:schemeClr val="tx1">
                    <a:lumMod val="50000"/>
                    <a:lumOff val="50000"/>
                  </a:schemeClr>
                </a:solidFill>
              </a:defRPr>
            </a:lvl2pPr>
            <a:lvl3pPr marL="914400" indent="0">
              <a:buNone/>
              <a:defRPr>
                <a:solidFill>
                  <a:schemeClr val="tx1">
                    <a:lumMod val="50000"/>
                    <a:lumOff val="50000"/>
                  </a:schemeClr>
                </a:solidFill>
              </a:defRPr>
            </a:lvl3pPr>
            <a:lvl4pPr marL="1371600" indent="0">
              <a:buNone/>
              <a:defRPr>
                <a:solidFill>
                  <a:schemeClr val="tx1">
                    <a:lumMod val="50000"/>
                    <a:lumOff val="50000"/>
                  </a:schemeClr>
                </a:solidFill>
              </a:defRPr>
            </a:lvl4pPr>
            <a:lvl5pPr marL="1828800" indent="0">
              <a:buNone/>
              <a:defRPr>
                <a:solidFill>
                  <a:schemeClr val="tx1">
                    <a:lumMod val="50000"/>
                    <a:lumOff val="50000"/>
                  </a:schemeClr>
                </a:solidFill>
              </a:defRPr>
            </a:lvl5pPr>
          </a:lstStyle>
          <a:p>
            <a:pPr lvl="0"/>
            <a:endParaRPr lang="en-US" dirty="0"/>
          </a:p>
        </p:txBody>
      </p:sp>
      <p:sp>
        <p:nvSpPr>
          <p:cNvPr id="7" name="Slide Number Placeholder 6">
            <a:extLst>
              <a:ext uri="{FF2B5EF4-FFF2-40B4-BE49-F238E27FC236}">
                <a16:creationId xmlns:a16="http://schemas.microsoft.com/office/drawing/2014/main" id="{13F5BE61-4CEC-584C-8716-9FEDDA91C792}"/>
              </a:ext>
            </a:extLst>
          </p:cNvPr>
          <p:cNvSpPr>
            <a:spLocks noGrp="1"/>
          </p:cNvSpPr>
          <p:nvPr>
            <p:ph type="sldNum" sz="quarter" idx="12"/>
          </p:nvPr>
        </p:nvSpPr>
        <p:spPr>
          <a:xfrm>
            <a:off x="11582399" y="6369602"/>
            <a:ext cx="420757" cy="365125"/>
          </a:xfrm>
        </p:spPr>
        <p:txBody>
          <a:bodyPr/>
          <a:lstStyle/>
          <a:p>
            <a:fld id="{7F043A23-22EF-D24D-A1D1-C1291067CEBA}" type="slidenum">
              <a:rPr lang="en-US" smtClean="0"/>
              <a:t>‹#›</a:t>
            </a:fld>
            <a:endParaRPr lang="en-US"/>
          </a:p>
        </p:txBody>
      </p:sp>
      <p:cxnSp>
        <p:nvCxnSpPr>
          <p:cNvPr id="9" name="Straight Connector 8">
            <a:extLst>
              <a:ext uri="{FF2B5EF4-FFF2-40B4-BE49-F238E27FC236}">
                <a16:creationId xmlns:a16="http://schemas.microsoft.com/office/drawing/2014/main" id="{D6B2AEF9-D0F7-854A-99A4-E72820CAA384}"/>
              </a:ext>
            </a:extLst>
          </p:cNvPr>
          <p:cNvCxnSpPr/>
          <p:nvPr userDrawn="1"/>
        </p:nvCxnSpPr>
        <p:spPr>
          <a:xfrm>
            <a:off x="0" y="1124153"/>
            <a:ext cx="871993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8" name="Subtitle 2">
            <a:extLst>
              <a:ext uri="{FF2B5EF4-FFF2-40B4-BE49-F238E27FC236}">
                <a16:creationId xmlns:a16="http://schemas.microsoft.com/office/drawing/2014/main" id="{93DB9201-9ABC-784A-8A68-FBFC1FF92A29}"/>
              </a:ext>
            </a:extLst>
          </p:cNvPr>
          <p:cNvSpPr>
            <a:spLocks noGrp="1"/>
          </p:cNvSpPr>
          <p:nvPr>
            <p:ph type="subTitle" idx="10" hasCustomPrompt="1"/>
          </p:nvPr>
        </p:nvSpPr>
        <p:spPr>
          <a:xfrm>
            <a:off x="6128378" y="1542753"/>
            <a:ext cx="5330627" cy="4505243"/>
          </a:xfrm>
          <a:solidFill>
            <a:srgbClr val="002A58"/>
          </a:solidFill>
        </p:spPr>
        <p:txBody>
          <a:bodyPr lIns="274320" tIns="274320" rIns="274320" bIns="274320">
            <a:normAutofit/>
          </a:bodyPr>
          <a:lstStyle>
            <a:lvl1pPr marL="0" indent="0" algn="l">
              <a:lnSpc>
                <a:spcPts val="2400"/>
              </a:lnSpc>
              <a:buNone/>
              <a:defRPr sz="2000">
                <a:solidFill>
                  <a:schemeClr val="accent4">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or key point]</a:t>
            </a:r>
          </a:p>
        </p:txBody>
      </p:sp>
      <p:pic>
        <p:nvPicPr>
          <p:cNvPr id="12" name="Picture 11" descr="NPS stroked crest.png">
            <a:extLst>
              <a:ext uri="{FF2B5EF4-FFF2-40B4-BE49-F238E27FC236}">
                <a16:creationId xmlns:a16="http://schemas.microsoft.com/office/drawing/2014/main" id="{665C7161-53AE-C549-8EBF-D3EC7956D55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075713" y="6239652"/>
            <a:ext cx="744376" cy="503125"/>
          </a:xfrm>
          <a:prstGeom prst="rect">
            <a:avLst/>
          </a:prstGeom>
        </p:spPr>
      </p:pic>
      <p:pic>
        <p:nvPicPr>
          <p:cNvPr id="13" name="Picture 12">
            <a:extLst>
              <a:ext uri="{FF2B5EF4-FFF2-40B4-BE49-F238E27FC236}">
                <a16:creationId xmlns:a16="http://schemas.microsoft.com/office/drawing/2014/main" id="{655BF9EB-4F26-1E4E-8B7B-094E12DE7C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32494" y="6239345"/>
            <a:ext cx="1350474" cy="496975"/>
          </a:xfrm>
          <a:prstGeom prst="rect">
            <a:avLst/>
          </a:prstGeom>
        </p:spPr>
      </p:pic>
    </p:spTree>
    <p:extLst>
      <p:ext uri="{BB962C8B-B14F-4D97-AF65-F5344CB8AC3E}">
        <p14:creationId xmlns:p14="http://schemas.microsoft.com/office/powerpoint/2010/main" val="3958508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82630-211F-414B-8039-7F582B046EB6}"/>
              </a:ext>
            </a:extLst>
          </p:cNvPr>
          <p:cNvSpPr>
            <a:spLocks noGrp="1"/>
          </p:cNvSpPr>
          <p:nvPr>
            <p:ph type="title" hasCustomPrompt="1"/>
          </p:nvPr>
        </p:nvSpPr>
        <p:spPr>
          <a:xfrm>
            <a:off x="838200" y="607257"/>
            <a:ext cx="7881730" cy="880578"/>
          </a:xfrm>
        </p:spPr>
        <p:txBody>
          <a:bodyPr/>
          <a:lstStyle/>
          <a:p>
            <a:r>
              <a:rPr lang="en-US" dirty="0"/>
              <a:t>Agenda</a:t>
            </a:r>
          </a:p>
        </p:txBody>
      </p:sp>
      <p:sp>
        <p:nvSpPr>
          <p:cNvPr id="3" name="Content Placeholder 2">
            <a:extLst>
              <a:ext uri="{FF2B5EF4-FFF2-40B4-BE49-F238E27FC236}">
                <a16:creationId xmlns:a16="http://schemas.microsoft.com/office/drawing/2014/main" id="{7A3BF365-BE3D-C041-90F3-061FA074A16D}"/>
              </a:ext>
            </a:extLst>
          </p:cNvPr>
          <p:cNvSpPr>
            <a:spLocks noGrp="1"/>
          </p:cNvSpPr>
          <p:nvPr>
            <p:ph sz="half" idx="1" hasCustomPrompt="1"/>
          </p:nvPr>
        </p:nvSpPr>
        <p:spPr>
          <a:xfrm>
            <a:off x="838200" y="1825625"/>
            <a:ext cx="7772400" cy="4351338"/>
          </a:xfrm>
        </p:spPr>
        <p:txBody>
          <a:bodyPr/>
          <a:lstStyle>
            <a:lvl1pPr marL="0" indent="0">
              <a:buNone/>
              <a:defRPr>
                <a:solidFill>
                  <a:schemeClr val="tx1">
                    <a:lumMod val="50000"/>
                    <a:lumOff val="50000"/>
                  </a:schemeClr>
                </a:solidFill>
              </a:defRPr>
            </a:lvl1pPr>
            <a:lvl2pPr marL="457200" indent="0">
              <a:buNone/>
              <a:defRPr>
                <a:solidFill>
                  <a:schemeClr val="tx1">
                    <a:lumMod val="50000"/>
                    <a:lumOff val="50000"/>
                  </a:schemeClr>
                </a:solidFill>
              </a:defRPr>
            </a:lvl2pPr>
            <a:lvl3pPr marL="914400" indent="0">
              <a:buNone/>
              <a:defRPr>
                <a:solidFill>
                  <a:schemeClr val="tx1">
                    <a:lumMod val="50000"/>
                    <a:lumOff val="50000"/>
                  </a:schemeClr>
                </a:solidFill>
              </a:defRPr>
            </a:lvl3pPr>
            <a:lvl4pPr marL="1371600" indent="0">
              <a:buNone/>
              <a:defRPr>
                <a:solidFill>
                  <a:schemeClr val="tx1">
                    <a:lumMod val="50000"/>
                    <a:lumOff val="50000"/>
                  </a:schemeClr>
                </a:solidFill>
              </a:defRPr>
            </a:lvl4pPr>
            <a:lvl5pPr marL="1828800" indent="0">
              <a:buNone/>
              <a:defRPr>
                <a:solidFill>
                  <a:schemeClr val="tx1">
                    <a:lumMod val="50000"/>
                    <a:lumOff val="50000"/>
                  </a:schemeClr>
                </a:solidFill>
              </a:defRPr>
            </a:lvl5pPr>
          </a:lstStyle>
          <a:p>
            <a:pPr lvl="0"/>
            <a:r>
              <a:rPr lang="en-US" dirty="0"/>
              <a:t>Section 1</a:t>
            </a:r>
          </a:p>
          <a:p>
            <a:pPr lvl="0"/>
            <a:r>
              <a:rPr lang="en-US" dirty="0"/>
              <a:t>Section 2</a:t>
            </a:r>
          </a:p>
          <a:p>
            <a:pPr lvl="0"/>
            <a:r>
              <a:rPr lang="en-US" dirty="0"/>
              <a:t>Section 3</a:t>
            </a:r>
          </a:p>
        </p:txBody>
      </p:sp>
      <p:cxnSp>
        <p:nvCxnSpPr>
          <p:cNvPr id="9" name="Straight Connector 8">
            <a:extLst>
              <a:ext uri="{FF2B5EF4-FFF2-40B4-BE49-F238E27FC236}">
                <a16:creationId xmlns:a16="http://schemas.microsoft.com/office/drawing/2014/main" id="{D6B2AEF9-D0F7-854A-99A4-E72820CAA384}"/>
              </a:ext>
            </a:extLst>
          </p:cNvPr>
          <p:cNvCxnSpPr>
            <a:cxnSpLocks/>
          </p:cNvCxnSpPr>
          <p:nvPr userDrawn="1"/>
        </p:nvCxnSpPr>
        <p:spPr>
          <a:xfrm>
            <a:off x="838200" y="1600431"/>
            <a:ext cx="788173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8EF09B2-D0AC-E94E-A83E-3BBB762C35FC}"/>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10290378" y="6324127"/>
            <a:ext cx="1115760" cy="410600"/>
          </a:xfrm>
          <a:prstGeom prst="rect">
            <a:avLst/>
          </a:prstGeom>
        </p:spPr>
      </p:pic>
      <p:pic>
        <p:nvPicPr>
          <p:cNvPr id="6" name="Picture 5" descr="NPS stroked crest.png">
            <a:extLst>
              <a:ext uri="{FF2B5EF4-FFF2-40B4-BE49-F238E27FC236}">
                <a16:creationId xmlns:a16="http://schemas.microsoft.com/office/drawing/2014/main" id="{07DD862D-F5FF-EE40-B195-12D2657DF5B9}"/>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496672" y="6336038"/>
            <a:ext cx="640948" cy="433217"/>
          </a:xfrm>
          <a:prstGeom prst="rect">
            <a:avLst/>
          </a:prstGeom>
        </p:spPr>
      </p:pic>
    </p:spTree>
    <p:extLst>
      <p:ext uri="{BB962C8B-B14F-4D97-AF65-F5344CB8AC3E}">
        <p14:creationId xmlns:p14="http://schemas.microsoft.com/office/powerpoint/2010/main" val="42466408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FB362024-5AEF-4C4A-B2E6-AF3012171AFA}"/>
              </a:ext>
            </a:extLst>
          </p:cNvPr>
          <p:cNvSpPr>
            <a:spLocks noGrp="1"/>
          </p:cNvSpPr>
          <p:nvPr>
            <p:ph sz="half" idx="1" hasCustomPrompt="1"/>
          </p:nvPr>
        </p:nvSpPr>
        <p:spPr>
          <a:xfrm>
            <a:off x="510209" y="424529"/>
            <a:ext cx="10099176" cy="5718363"/>
          </a:xfrm>
        </p:spPr>
        <p:txBody>
          <a:bodyPr/>
          <a:lstStyle>
            <a:lvl1pPr marL="0" indent="0">
              <a:buNone/>
              <a:defRPr>
                <a:solidFill>
                  <a:schemeClr val="tx1">
                    <a:lumMod val="50000"/>
                    <a:lumOff val="50000"/>
                  </a:schemeClr>
                </a:solidFill>
              </a:defRPr>
            </a:lvl1pPr>
            <a:lvl2pPr marL="457200" indent="0">
              <a:buNone/>
              <a:defRPr>
                <a:solidFill>
                  <a:schemeClr val="tx1">
                    <a:lumMod val="50000"/>
                    <a:lumOff val="50000"/>
                  </a:schemeClr>
                </a:solidFill>
              </a:defRPr>
            </a:lvl2pPr>
            <a:lvl3pPr marL="914400" indent="0">
              <a:buNone/>
              <a:defRPr>
                <a:solidFill>
                  <a:schemeClr val="tx1">
                    <a:lumMod val="50000"/>
                    <a:lumOff val="50000"/>
                  </a:schemeClr>
                </a:solidFill>
              </a:defRPr>
            </a:lvl3pPr>
            <a:lvl4pPr marL="1371600" indent="0">
              <a:buNone/>
              <a:defRPr>
                <a:solidFill>
                  <a:schemeClr val="tx1">
                    <a:lumMod val="50000"/>
                    <a:lumOff val="50000"/>
                  </a:schemeClr>
                </a:solidFill>
              </a:defRPr>
            </a:lvl4pPr>
            <a:lvl5pPr marL="1828800" indent="0">
              <a:buNone/>
              <a:defRPr>
                <a:solidFill>
                  <a:schemeClr val="tx1">
                    <a:lumMod val="50000"/>
                    <a:lumOff val="50000"/>
                  </a:schemeClr>
                </a:solidFill>
              </a:defRPr>
            </a:lvl5pPr>
          </a:lstStyle>
          <a:p>
            <a:pPr lvl="0"/>
            <a:r>
              <a:rPr lang="en-US" dirty="0"/>
              <a:t>[Paste Photo Here]</a:t>
            </a:r>
          </a:p>
        </p:txBody>
      </p:sp>
      <p:sp>
        <p:nvSpPr>
          <p:cNvPr id="7" name="Subtitle 2">
            <a:extLst>
              <a:ext uri="{FF2B5EF4-FFF2-40B4-BE49-F238E27FC236}">
                <a16:creationId xmlns:a16="http://schemas.microsoft.com/office/drawing/2014/main" id="{63FFC8BA-3DE9-8C49-8B1A-54CF0CA39E6A}"/>
              </a:ext>
            </a:extLst>
          </p:cNvPr>
          <p:cNvSpPr>
            <a:spLocks noGrp="1"/>
          </p:cNvSpPr>
          <p:nvPr>
            <p:ph type="subTitle" idx="10" hasCustomPrompt="1"/>
          </p:nvPr>
        </p:nvSpPr>
        <p:spPr>
          <a:xfrm>
            <a:off x="8643669" y="1443209"/>
            <a:ext cx="3038122" cy="4060444"/>
          </a:xfrm>
          <a:solidFill>
            <a:srgbClr val="002A58"/>
          </a:solidFill>
        </p:spPr>
        <p:txBody>
          <a:bodyPr lIns="274320" tIns="274320" rIns="274320" bIns="274320">
            <a:noAutofit/>
          </a:bodyPr>
          <a:lstStyle>
            <a:lvl1pPr marL="0" indent="0" algn="l">
              <a:buNone/>
              <a:defRPr sz="2000">
                <a:solidFill>
                  <a:schemeClr val="accent4">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or key point]</a:t>
            </a:r>
          </a:p>
        </p:txBody>
      </p:sp>
      <p:sp>
        <p:nvSpPr>
          <p:cNvPr id="9" name="Slide Number Placeholder 6">
            <a:extLst>
              <a:ext uri="{FF2B5EF4-FFF2-40B4-BE49-F238E27FC236}">
                <a16:creationId xmlns:a16="http://schemas.microsoft.com/office/drawing/2014/main" id="{E4834F70-0877-534B-A175-A0F25DCB97EF}"/>
              </a:ext>
            </a:extLst>
          </p:cNvPr>
          <p:cNvSpPr>
            <a:spLocks noGrp="1"/>
          </p:cNvSpPr>
          <p:nvPr>
            <p:ph type="sldNum" sz="quarter" idx="12"/>
          </p:nvPr>
        </p:nvSpPr>
        <p:spPr>
          <a:xfrm>
            <a:off x="11582399" y="6369602"/>
            <a:ext cx="420757" cy="365125"/>
          </a:xfrm>
        </p:spPr>
        <p:txBody>
          <a:bodyPr/>
          <a:lstStyle/>
          <a:p>
            <a:fld id="{7F043A23-22EF-D24D-A1D1-C1291067CEBA}" type="slidenum">
              <a:rPr lang="en-US" smtClean="0"/>
              <a:t>‹#›</a:t>
            </a:fld>
            <a:endParaRPr lang="en-US"/>
          </a:p>
        </p:txBody>
      </p:sp>
      <p:pic>
        <p:nvPicPr>
          <p:cNvPr id="10" name="Picture 9" descr="NPS stroked crest.png">
            <a:extLst>
              <a:ext uri="{FF2B5EF4-FFF2-40B4-BE49-F238E27FC236}">
                <a16:creationId xmlns:a16="http://schemas.microsoft.com/office/drawing/2014/main" id="{BDE586C9-24EF-A749-AA66-A5723ADD286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075713" y="6239652"/>
            <a:ext cx="744376" cy="503125"/>
          </a:xfrm>
          <a:prstGeom prst="rect">
            <a:avLst/>
          </a:prstGeom>
        </p:spPr>
      </p:pic>
      <p:pic>
        <p:nvPicPr>
          <p:cNvPr id="11" name="Picture 10">
            <a:extLst>
              <a:ext uri="{FF2B5EF4-FFF2-40B4-BE49-F238E27FC236}">
                <a16:creationId xmlns:a16="http://schemas.microsoft.com/office/drawing/2014/main" id="{C1593AB4-CBF4-014B-B19D-4196B1A9F71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32494" y="6239345"/>
            <a:ext cx="1350474" cy="496975"/>
          </a:xfrm>
          <a:prstGeom prst="rect">
            <a:avLst/>
          </a:prstGeom>
        </p:spPr>
      </p:pic>
    </p:spTree>
    <p:extLst>
      <p:ext uri="{BB962C8B-B14F-4D97-AF65-F5344CB8AC3E}">
        <p14:creationId xmlns:p14="http://schemas.microsoft.com/office/powerpoint/2010/main" val="7256206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82630-211F-414B-8039-7F582B046EB6}"/>
              </a:ext>
            </a:extLst>
          </p:cNvPr>
          <p:cNvSpPr>
            <a:spLocks noGrp="1"/>
          </p:cNvSpPr>
          <p:nvPr>
            <p:ph type="title" hasCustomPrompt="1"/>
          </p:nvPr>
        </p:nvSpPr>
        <p:spPr>
          <a:xfrm>
            <a:off x="6997530" y="2670706"/>
            <a:ext cx="4705624" cy="778752"/>
          </a:xfrm>
        </p:spPr>
        <p:txBody>
          <a:bodyPr/>
          <a:lstStyle>
            <a:lvl1pPr algn="ctr">
              <a:defRPr/>
            </a:lvl1pPr>
          </a:lstStyle>
          <a:p>
            <a:r>
              <a:rPr lang="en-US" dirty="0"/>
              <a:t>Thank You</a:t>
            </a:r>
          </a:p>
        </p:txBody>
      </p:sp>
      <p:cxnSp>
        <p:nvCxnSpPr>
          <p:cNvPr id="9" name="Straight Connector 8">
            <a:extLst>
              <a:ext uri="{FF2B5EF4-FFF2-40B4-BE49-F238E27FC236}">
                <a16:creationId xmlns:a16="http://schemas.microsoft.com/office/drawing/2014/main" id="{D6B2AEF9-D0F7-854A-99A4-E72820CAA384}"/>
              </a:ext>
            </a:extLst>
          </p:cNvPr>
          <p:cNvCxnSpPr>
            <a:cxnSpLocks/>
          </p:cNvCxnSpPr>
          <p:nvPr userDrawn="1"/>
        </p:nvCxnSpPr>
        <p:spPr>
          <a:xfrm>
            <a:off x="6996265" y="3562272"/>
            <a:ext cx="4706889"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pic>
        <p:nvPicPr>
          <p:cNvPr id="6" name="Picture 5" descr="NPS stroked crest.png">
            <a:extLst>
              <a:ext uri="{FF2B5EF4-FFF2-40B4-BE49-F238E27FC236}">
                <a16:creationId xmlns:a16="http://schemas.microsoft.com/office/drawing/2014/main" id="{AC38C153-9406-7049-8BD8-7A15BE65C2A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58340" y="5583118"/>
            <a:ext cx="1532718" cy="1035965"/>
          </a:xfrm>
          <a:prstGeom prst="rect">
            <a:avLst/>
          </a:prstGeom>
        </p:spPr>
      </p:pic>
      <p:pic>
        <p:nvPicPr>
          <p:cNvPr id="8" name="Picture 7">
            <a:extLst>
              <a:ext uri="{FF2B5EF4-FFF2-40B4-BE49-F238E27FC236}">
                <a16:creationId xmlns:a16="http://schemas.microsoft.com/office/drawing/2014/main" id="{68A05957-D65E-004D-A3CE-11FA03B1AB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55362" y="5583118"/>
            <a:ext cx="2513380" cy="924924"/>
          </a:xfrm>
          <a:prstGeom prst="rect">
            <a:avLst/>
          </a:prstGeom>
        </p:spPr>
      </p:pic>
      <p:grpSp>
        <p:nvGrpSpPr>
          <p:cNvPr id="23" name="Group 22">
            <a:extLst>
              <a:ext uri="{FF2B5EF4-FFF2-40B4-BE49-F238E27FC236}">
                <a16:creationId xmlns:a16="http://schemas.microsoft.com/office/drawing/2014/main" id="{E369D379-1D64-024E-9162-BBBD5171CE84}"/>
              </a:ext>
            </a:extLst>
          </p:cNvPr>
          <p:cNvGrpSpPr/>
          <p:nvPr userDrawn="1"/>
        </p:nvGrpSpPr>
        <p:grpSpPr>
          <a:xfrm>
            <a:off x="-1" y="0"/>
            <a:ext cx="6393848" cy="6858000"/>
            <a:chOff x="-1" y="0"/>
            <a:chExt cx="6393848" cy="6858000"/>
          </a:xfrm>
        </p:grpSpPr>
        <p:pic>
          <p:nvPicPr>
            <p:cNvPr id="14" name="Picture 13">
              <a:extLst>
                <a:ext uri="{FF2B5EF4-FFF2-40B4-BE49-F238E27FC236}">
                  <a16:creationId xmlns:a16="http://schemas.microsoft.com/office/drawing/2014/main" id="{A3E5DF5D-7074-AD48-A8B7-148A671E8271}"/>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2679390" y="2378322"/>
              <a:ext cx="3710501" cy="2177236"/>
            </a:xfrm>
            <a:prstGeom prst="rect">
              <a:avLst/>
            </a:prstGeom>
          </p:spPr>
        </p:pic>
        <p:pic>
          <p:nvPicPr>
            <p:cNvPr id="15" name="Picture 14">
              <a:extLst>
                <a:ext uri="{FF2B5EF4-FFF2-40B4-BE49-F238E27FC236}">
                  <a16:creationId xmlns:a16="http://schemas.microsoft.com/office/drawing/2014/main" id="{66B099BD-DEBE-914B-8481-780C75FA0DFA}"/>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3454328" y="0"/>
              <a:ext cx="2935564" cy="2378322"/>
            </a:xfrm>
            <a:prstGeom prst="rect">
              <a:avLst/>
            </a:prstGeom>
          </p:spPr>
        </p:pic>
        <p:pic>
          <p:nvPicPr>
            <p:cNvPr id="16" name="Picture 15">
              <a:extLst>
                <a:ext uri="{FF2B5EF4-FFF2-40B4-BE49-F238E27FC236}">
                  <a16:creationId xmlns:a16="http://schemas.microsoft.com/office/drawing/2014/main" id="{D8E67AEF-3590-2F42-B269-905EA180270D}"/>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0" y="0"/>
              <a:ext cx="3603769" cy="2378322"/>
            </a:xfrm>
            <a:prstGeom prst="rect">
              <a:avLst/>
            </a:prstGeom>
          </p:spPr>
        </p:pic>
        <p:pic>
          <p:nvPicPr>
            <p:cNvPr id="18" name="Picture 17">
              <a:extLst>
                <a:ext uri="{FF2B5EF4-FFF2-40B4-BE49-F238E27FC236}">
                  <a16:creationId xmlns:a16="http://schemas.microsoft.com/office/drawing/2014/main" id="{1917C1A2-B52A-584B-A348-EFDC0B3A7CB0}"/>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1" y="2378322"/>
              <a:ext cx="2679389" cy="2177236"/>
            </a:xfrm>
            <a:prstGeom prst="rect">
              <a:avLst/>
            </a:prstGeom>
          </p:spPr>
        </p:pic>
        <p:pic>
          <p:nvPicPr>
            <p:cNvPr id="20" name="Picture 19">
              <a:extLst>
                <a:ext uri="{FF2B5EF4-FFF2-40B4-BE49-F238E27FC236}">
                  <a16:creationId xmlns:a16="http://schemas.microsoft.com/office/drawing/2014/main" id="{DF58DF4E-7AF1-E444-AE0D-453ABA799DFB}"/>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a:stretch/>
          </p:blipFill>
          <p:spPr>
            <a:xfrm>
              <a:off x="3425723" y="4555558"/>
              <a:ext cx="2968124" cy="2302442"/>
            </a:xfrm>
            <a:prstGeom prst="rect">
              <a:avLst/>
            </a:prstGeom>
          </p:spPr>
        </p:pic>
        <p:pic>
          <p:nvPicPr>
            <p:cNvPr id="17" name="Picture 16">
              <a:extLst>
                <a:ext uri="{FF2B5EF4-FFF2-40B4-BE49-F238E27FC236}">
                  <a16:creationId xmlns:a16="http://schemas.microsoft.com/office/drawing/2014/main" id="{714E552F-425F-3540-8507-CE20BACB0001}"/>
                </a:ext>
              </a:extLst>
            </p:cNvPr>
            <p:cNvPicPr>
              <a:picLocks noChangeAspect="1"/>
            </p:cNvPicPr>
            <p:nvPr userDrawn="1"/>
          </p:nvPicPr>
          <p:blipFill rotWithShape="1">
            <a:blip r:embed="rId9" cstate="screen">
              <a:extLst>
                <a:ext uri="{28A0092B-C50C-407E-A947-70E740481C1C}">
                  <a14:useLocalDpi xmlns:a14="http://schemas.microsoft.com/office/drawing/2010/main"/>
                </a:ext>
              </a:extLst>
            </a:blip>
            <a:srcRect/>
            <a:stretch/>
          </p:blipFill>
          <p:spPr>
            <a:xfrm>
              <a:off x="-1" y="4555558"/>
              <a:ext cx="3425723" cy="2302442"/>
            </a:xfrm>
            <a:prstGeom prst="rect">
              <a:avLst/>
            </a:prstGeom>
          </p:spPr>
        </p:pic>
      </p:grpSp>
      <p:sp>
        <p:nvSpPr>
          <p:cNvPr id="21" name="TextBox 20">
            <a:extLst>
              <a:ext uri="{FF2B5EF4-FFF2-40B4-BE49-F238E27FC236}">
                <a16:creationId xmlns:a16="http://schemas.microsoft.com/office/drawing/2014/main" id="{85B31B08-ACC1-8C4B-A5F2-5EEE693FAC22}"/>
              </a:ext>
            </a:extLst>
          </p:cNvPr>
          <p:cNvSpPr txBox="1"/>
          <p:nvPr userDrawn="1"/>
        </p:nvSpPr>
        <p:spPr>
          <a:xfrm>
            <a:off x="6994117" y="3874759"/>
            <a:ext cx="4841568" cy="369332"/>
          </a:xfrm>
          <a:prstGeom prst="rect">
            <a:avLst/>
          </a:prstGeom>
          <a:noFill/>
        </p:spPr>
        <p:txBody>
          <a:bodyPr wrap="square" rtlCol="0">
            <a:spAutoFit/>
          </a:bodyPr>
          <a:lstStyle/>
          <a:p>
            <a:pPr algn="ctr"/>
            <a:r>
              <a:rPr lang="en-US" dirty="0">
                <a:hlinkClick r:id="rId10"/>
              </a:rPr>
              <a:t>https://my.nps.edu/web/dl/degProgs_MHSI</a:t>
            </a:r>
            <a:endParaRPr lang="en-US" dirty="0">
              <a:solidFill>
                <a:schemeClr val="tx1">
                  <a:lumMod val="50000"/>
                  <a:lumOff val="50000"/>
                </a:schemeClr>
              </a:solidFill>
            </a:endParaRPr>
          </a:p>
        </p:txBody>
      </p:sp>
      <p:cxnSp>
        <p:nvCxnSpPr>
          <p:cNvPr id="24" name="Straight Connector 23">
            <a:extLst>
              <a:ext uri="{FF2B5EF4-FFF2-40B4-BE49-F238E27FC236}">
                <a16:creationId xmlns:a16="http://schemas.microsoft.com/office/drawing/2014/main" id="{D9198D21-F014-1F45-B2F9-A055F1C11C49}"/>
              </a:ext>
            </a:extLst>
          </p:cNvPr>
          <p:cNvCxnSpPr>
            <a:cxnSpLocks/>
          </p:cNvCxnSpPr>
          <p:nvPr userDrawn="1"/>
        </p:nvCxnSpPr>
        <p:spPr>
          <a:xfrm>
            <a:off x="6994117" y="3624519"/>
            <a:ext cx="4706889" cy="0"/>
          </a:xfrm>
          <a:prstGeom prst="line">
            <a:avLst/>
          </a:prstGeom>
          <a:ln w="28575">
            <a:solidFill>
              <a:srgbClr val="FFD55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64002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E635178-9365-B84D-8403-69BB1DC571F9}"/>
              </a:ext>
            </a:extLst>
          </p:cNvPr>
          <p:cNvSpPr/>
          <p:nvPr userDrawn="1"/>
        </p:nvSpPr>
        <p:spPr>
          <a:xfrm>
            <a:off x="0" y="-51227"/>
            <a:ext cx="6220106" cy="6909227"/>
          </a:xfrm>
          <a:prstGeom prst="rect">
            <a:avLst/>
          </a:prstGeom>
          <a:solidFill>
            <a:srgbClr val="002A58"/>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E1B7C6B-E78E-5042-80C6-7445F8E87A30}"/>
              </a:ext>
            </a:extLst>
          </p:cNvPr>
          <p:cNvSpPr>
            <a:spLocks noGrp="1"/>
          </p:cNvSpPr>
          <p:nvPr>
            <p:ph type="ctrTitle" hasCustomPrompt="1"/>
          </p:nvPr>
        </p:nvSpPr>
        <p:spPr>
          <a:xfrm>
            <a:off x="313084" y="1265767"/>
            <a:ext cx="5536094" cy="2968096"/>
          </a:xfrm>
        </p:spPr>
        <p:txBody>
          <a:bodyPr anchor="b">
            <a:normAutofit/>
          </a:bodyPr>
          <a:lstStyle>
            <a:lvl1pPr algn="l">
              <a:defRPr sz="3600">
                <a:solidFill>
                  <a:schemeClr val="bg1"/>
                </a:solidFill>
              </a:defRPr>
            </a:lvl1pPr>
          </a:lstStyle>
          <a:p>
            <a:r>
              <a:rPr lang="en-US" dirty="0"/>
              <a:t>[Title Slide]</a:t>
            </a:r>
          </a:p>
        </p:txBody>
      </p:sp>
      <p:sp>
        <p:nvSpPr>
          <p:cNvPr id="3" name="Subtitle 2">
            <a:extLst>
              <a:ext uri="{FF2B5EF4-FFF2-40B4-BE49-F238E27FC236}">
                <a16:creationId xmlns:a16="http://schemas.microsoft.com/office/drawing/2014/main" id="{2E15A7CA-4074-A24E-84CC-9E7331D8BC41}"/>
              </a:ext>
            </a:extLst>
          </p:cNvPr>
          <p:cNvSpPr>
            <a:spLocks noGrp="1"/>
          </p:cNvSpPr>
          <p:nvPr>
            <p:ph type="subTitle" idx="1" hasCustomPrompt="1"/>
          </p:nvPr>
        </p:nvSpPr>
        <p:spPr>
          <a:xfrm>
            <a:off x="313083" y="4400550"/>
            <a:ext cx="5536093" cy="1581150"/>
          </a:xfrm>
        </p:spPr>
        <p:txBody>
          <a:bodyPr>
            <a:normAutofit/>
          </a:bodyPr>
          <a:lstStyle>
            <a:lvl1pPr marL="0" indent="0" algn="l">
              <a:buNone/>
              <a:defRPr sz="2000">
                <a:solidFill>
                  <a:schemeClr val="accent4">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p>
          <a:p>
            <a:r>
              <a:rPr lang="en-US" dirty="0"/>
              <a:t>[Class/Quarter]</a:t>
            </a:r>
          </a:p>
          <a:p>
            <a:r>
              <a:rPr lang="en-US" dirty="0"/>
              <a:t>[Date]</a:t>
            </a:r>
          </a:p>
        </p:txBody>
      </p:sp>
      <p:pic>
        <p:nvPicPr>
          <p:cNvPr id="8" name="Picture 7" descr="NPS stroked crest.png">
            <a:extLst>
              <a:ext uri="{FF2B5EF4-FFF2-40B4-BE49-F238E27FC236}">
                <a16:creationId xmlns:a16="http://schemas.microsoft.com/office/drawing/2014/main" id="{29C5ACD9-1565-CC4E-9E85-261CBEB793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36669" y="5897496"/>
            <a:ext cx="1154929" cy="780617"/>
          </a:xfrm>
          <a:prstGeom prst="rect">
            <a:avLst/>
          </a:prstGeom>
        </p:spPr>
      </p:pic>
      <p:pic>
        <p:nvPicPr>
          <p:cNvPr id="9" name="Picture 8">
            <a:extLst>
              <a:ext uri="{FF2B5EF4-FFF2-40B4-BE49-F238E27FC236}">
                <a16:creationId xmlns:a16="http://schemas.microsoft.com/office/drawing/2014/main" id="{E2A0CD87-9F8C-4643-8428-876534B3E35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32002" y="5878446"/>
            <a:ext cx="2009048" cy="739330"/>
          </a:xfrm>
          <a:prstGeom prst="rect">
            <a:avLst/>
          </a:prstGeom>
        </p:spPr>
      </p:pic>
      <p:pic>
        <p:nvPicPr>
          <p:cNvPr id="11" name="Picture 10">
            <a:extLst>
              <a:ext uri="{FF2B5EF4-FFF2-40B4-BE49-F238E27FC236}">
                <a16:creationId xmlns:a16="http://schemas.microsoft.com/office/drawing/2014/main" id="{6E5A2084-CD42-4C47-A043-FB786940C485}"/>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080502" y="-51227"/>
            <a:ext cx="2594621" cy="6909227"/>
          </a:xfrm>
          <a:prstGeom prst="rect">
            <a:avLst/>
          </a:prstGeom>
        </p:spPr>
      </p:pic>
    </p:spTree>
    <p:extLst>
      <p:ext uri="{BB962C8B-B14F-4D97-AF65-F5344CB8AC3E}">
        <p14:creationId xmlns:p14="http://schemas.microsoft.com/office/powerpoint/2010/main" val="21452841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82630-211F-414B-8039-7F582B046EB6}"/>
              </a:ext>
            </a:extLst>
          </p:cNvPr>
          <p:cNvSpPr>
            <a:spLocks noGrp="1"/>
          </p:cNvSpPr>
          <p:nvPr>
            <p:ph type="title" hasCustomPrompt="1"/>
          </p:nvPr>
        </p:nvSpPr>
        <p:spPr>
          <a:xfrm>
            <a:off x="838200" y="607257"/>
            <a:ext cx="7881730" cy="880578"/>
          </a:xfrm>
        </p:spPr>
        <p:txBody>
          <a:bodyPr/>
          <a:lstStyle/>
          <a:p>
            <a:r>
              <a:rPr lang="en-US" dirty="0"/>
              <a:t>Agenda</a:t>
            </a:r>
          </a:p>
        </p:txBody>
      </p:sp>
      <p:sp>
        <p:nvSpPr>
          <p:cNvPr id="3" name="Content Placeholder 2">
            <a:extLst>
              <a:ext uri="{FF2B5EF4-FFF2-40B4-BE49-F238E27FC236}">
                <a16:creationId xmlns:a16="http://schemas.microsoft.com/office/drawing/2014/main" id="{7A3BF365-BE3D-C041-90F3-061FA074A16D}"/>
              </a:ext>
            </a:extLst>
          </p:cNvPr>
          <p:cNvSpPr>
            <a:spLocks noGrp="1"/>
          </p:cNvSpPr>
          <p:nvPr>
            <p:ph sz="half" idx="1" hasCustomPrompt="1"/>
          </p:nvPr>
        </p:nvSpPr>
        <p:spPr>
          <a:xfrm>
            <a:off x="838200" y="1825625"/>
            <a:ext cx="7772400" cy="4351338"/>
          </a:xfrm>
        </p:spPr>
        <p:txBody>
          <a:bodyPr/>
          <a:lstStyle>
            <a:lvl1pPr marL="0" indent="0">
              <a:buNone/>
              <a:defRPr>
                <a:solidFill>
                  <a:schemeClr val="tx1">
                    <a:lumMod val="50000"/>
                    <a:lumOff val="50000"/>
                  </a:schemeClr>
                </a:solidFill>
              </a:defRPr>
            </a:lvl1pPr>
            <a:lvl2pPr marL="457200" indent="0">
              <a:buNone/>
              <a:defRPr>
                <a:solidFill>
                  <a:schemeClr val="tx1">
                    <a:lumMod val="50000"/>
                    <a:lumOff val="50000"/>
                  </a:schemeClr>
                </a:solidFill>
              </a:defRPr>
            </a:lvl2pPr>
            <a:lvl3pPr marL="914400" indent="0">
              <a:buNone/>
              <a:defRPr>
                <a:solidFill>
                  <a:schemeClr val="tx1">
                    <a:lumMod val="50000"/>
                    <a:lumOff val="50000"/>
                  </a:schemeClr>
                </a:solidFill>
              </a:defRPr>
            </a:lvl3pPr>
            <a:lvl4pPr marL="1371600" indent="0">
              <a:buNone/>
              <a:defRPr>
                <a:solidFill>
                  <a:schemeClr val="tx1">
                    <a:lumMod val="50000"/>
                    <a:lumOff val="50000"/>
                  </a:schemeClr>
                </a:solidFill>
              </a:defRPr>
            </a:lvl4pPr>
            <a:lvl5pPr marL="1828800" indent="0">
              <a:buNone/>
              <a:defRPr>
                <a:solidFill>
                  <a:schemeClr val="tx1">
                    <a:lumMod val="50000"/>
                    <a:lumOff val="50000"/>
                  </a:schemeClr>
                </a:solidFill>
              </a:defRPr>
            </a:lvl5pPr>
          </a:lstStyle>
          <a:p>
            <a:pPr lvl="0"/>
            <a:r>
              <a:rPr lang="en-US" dirty="0"/>
              <a:t>Section 1</a:t>
            </a:r>
          </a:p>
          <a:p>
            <a:pPr lvl="0"/>
            <a:r>
              <a:rPr lang="en-US" dirty="0"/>
              <a:t>Section 2</a:t>
            </a:r>
          </a:p>
          <a:p>
            <a:pPr lvl="0"/>
            <a:r>
              <a:rPr lang="en-US" dirty="0"/>
              <a:t>Section 3</a:t>
            </a:r>
          </a:p>
        </p:txBody>
      </p:sp>
      <p:cxnSp>
        <p:nvCxnSpPr>
          <p:cNvPr id="9" name="Straight Connector 8">
            <a:extLst>
              <a:ext uri="{FF2B5EF4-FFF2-40B4-BE49-F238E27FC236}">
                <a16:creationId xmlns:a16="http://schemas.microsoft.com/office/drawing/2014/main" id="{D6B2AEF9-D0F7-854A-99A4-E72820CAA384}"/>
              </a:ext>
            </a:extLst>
          </p:cNvPr>
          <p:cNvCxnSpPr>
            <a:cxnSpLocks/>
          </p:cNvCxnSpPr>
          <p:nvPr userDrawn="1"/>
        </p:nvCxnSpPr>
        <p:spPr>
          <a:xfrm>
            <a:off x="838200" y="1600431"/>
            <a:ext cx="788173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Picture 4" descr="NPS stroked crest.png">
            <a:extLst>
              <a:ext uri="{FF2B5EF4-FFF2-40B4-BE49-F238E27FC236}">
                <a16:creationId xmlns:a16="http://schemas.microsoft.com/office/drawing/2014/main" id="{E3DAD6A9-8042-784F-82D9-367C80709EB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14339" y="6214496"/>
            <a:ext cx="818814" cy="553437"/>
          </a:xfrm>
          <a:prstGeom prst="rect">
            <a:avLst/>
          </a:prstGeom>
        </p:spPr>
      </p:pic>
      <p:pic>
        <p:nvPicPr>
          <p:cNvPr id="6" name="Picture 5">
            <a:extLst>
              <a:ext uri="{FF2B5EF4-FFF2-40B4-BE49-F238E27FC236}">
                <a16:creationId xmlns:a16="http://schemas.microsoft.com/office/drawing/2014/main" id="{1AC8289E-92A8-1C4F-9514-DFF2BE4B970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58046" y="6214496"/>
            <a:ext cx="1485521" cy="546672"/>
          </a:xfrm>
          <a:prstGeom prst="rect">
            <a:avLst/>
          </a:prstGeom>
        </p:spPr>
      </p:pic>
    </p:spTree>
    <p:extLst>
      <p:ext uri="{BB962C8B-B14F-4D97-AF65-F5344CB8AC3E}">
        <p14:creationId xmlns:p14="http://schemas.microsoft.com/office/powerpoint/2010/main" val="11806701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15C302-FE76-EC4A-B017-BF8061878E2C}"/>
              </a:ext>
            </a:extLst>
          </p:cNvPr>
          <p:cNvSpPr/>
          <p:nvPr userDrawn="1"/>
        </p:nvSpPr>
        <p:spPr>
          <a:xfrm>
            <a:off x="0" y="0"/>
            <a:ext cx="12192000" cy="6858000"/>
          </a:xfrm>
          <a:prstGeom prst="rect">
            <a:avLst/>
          </a:prstGeom>
          <a:solidFill>
            <a:srgbClr val="002A58"/>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A0DD16CD-CE4C-AD45-BF59-950A6E52C1F5}"/>
              </a:ext>
            </a:extLst>
          </p:cNvPr>
          <p:cNvGrpSpPr/>
          <p:nvPr userDrawn="1"/>
        </p:nvGrpSpPr>
        <p:grpSpPr>
          <a:xfrm>
            <a:off x="552034" y="410816"/>
            <a:ext cx="11087931" cy="1467679"/>
            <a:chOff x="815220" y="410816"/>
            <a:chExt cx="11087931" cy="1467679"/>
          </a:xfrm>
        </p:grpSpPr>
        <p:pic>
          <p:nvPicPr>
            <p:cNvPr id="8" name="Picture 7">
              <a:extLst>
                <a:ext uri="{FF2B5EF4-FFF2-40B4-BE49-F238E27FC236}">
                  <a16:creationId xmlns:a16="http://schemas.microsoft.com/office/drawing/2014/main" id="{2A70E2C1-95C0-284B-A7AA-87D792996459}"/>
                </a:ext>
              </a:extLst>
            </p:cNvPr>
            <p:cNvPicPr>
              <a:picLocks noChangeAspect="1"/>
            </p:cNvPicPr>
            <p:nvPr/>
          </p:nvPicPr>
          <p:blipFill>
            <a:blip r:embed="rId2" cstate="screen">
              <a:alphaModFix amt="50000"/>
              <a:extLst>
                <a:ext uri="{28A0092B-C50C-407E-A947-70E740481C1C}">
                  <a14:useLocalDpi xmlns:a14="http://schemas.microsoft.com/office/drawing/2010/main"/>
                </a:ext>
              </a:extLst>
            </a:blip>
            <a:stretch>
              <a:fillRect/>
            </a:stretch>
          </p:blipFill>
          <p:spPr>
            <a:xfrm>
              <a:off x="4021970" y="410816"/>
              <a:ext cx="1467679" cy="1467679"/>
            </a:xfrm>
            <a:prstGeom prst="rect">
              <a:avLst/>
            </a:prstGeom>
          </p:spPr>
        </p:pic>
        <p:pic>
          <p:nvPicPr>
            <p:cNvPr id="9" name="Picture 8">
              <a:extLst>
                <a:ext uri="{FF2B5EF4-FFF2-40B4-BE49-F238E27FC236}">
                  <a16:creationId xmlns:a16="http://schemas.microsoft.com/office/drawing/2014/main" id="{2921F0A6-8476-7146-A3D4-D83DD0C67D86}"/>
                </a:ext>
              </a:extLst>
            </p:cNvPr>
            <p:cNvPicPr>
              <a:picLocks noChangeAspect="1"/>
            </p:cNvPicPr>
            <p:nvPr/>
          </p:nvPicPr>
          <p:blipFill>
            <a:blip r:embed="rId3" cstate="screen">
              <a:alphaModFix amt="50000"/>
              <a:extLst>
                <a:ext uri="{28A0092B-C50C-407E-A947-70E740481C1C}">
                  <a14:useLocalDpi xmlns:a14="http://schemas.microsoft.com/office/drawing/2010/main"/>
                </a:ext>
              </a:extLst>
            </a:blip>
            <a:stretch>
              <a:fillRect/>
            </a:stretch>
          </p:blipFill>
          <p:spPr>
            <a:xfrm>
              <a:off x="2418595" y="410816"/>
              <a:ext cx="1467679" cy="1467679"/>
            </a:xfrm>
            <a:prstGeom prst="rect">
              <a:avLst/>
            </a:prstGeom>
          </p:spPr>
        </p:pic>
        <p:pic>
          <p:nvPicPr>
            <p:cNvPr id="10" name="Picture 9">
              <a:extLst>
                <a:ext uri="{FF2B5EF4-FFF2-40B4-BE49-F238E27FC236}">
                  <a16:creationId xmlns:a16="http://schemas.microsoft.com/office/drawing/2014/main" id="{957CDE57-0AAD-9548-87DA-127820EEC0C2}"/>
                </a:ext>
              </a:extLst>
            </p:cNvPr>
            <p:cNvPicPr>
              <a:picLocks noChangeAspect="1"/>
            </p:cNvPicPr>
            <p:nvPr/>
          </p:nvPicPr>
          <p:blipFill>
            <a:blip r:embed="rId4" cstate="screen">
              <a:alphaModFix amt="50000"/>
              <a:extLst>
                <a:ext uri="{28A0092B-C50C-407E-A947-70E740481C1C}">
                  <a14:useLocalDpi xmlns:a14="http://schemas.microsoft.com/office/drawing/2010/main"/>
                </a:ext>
              </a:extLst>
            </a:blip>
            <a:stretch>
              <a:fillRect/>
            </a:stretch>
          </p:blipFill>
          <p:spPr>
            <a:xfrm>
              <a:off x="5625345" y="410816"/>
              <a:ext cx="1467679" cy="1467679"/>
            </a:xfrm>
            <a:prstGeom prst="rect">
              <a:avLst/>
            </a:prstGeom>
          </p:spPr>
        </p:pic>
        <p:pic>
          <p:nvPicPr>
            <p:cNvPr id="11" name="Picture 10">
              <a:extLst>
                <a:ext uri="{FF2B5EF4-FFF2-40B4-BE49-F238E27FC236}">
                  <a16:creationId xmlns:a16="http://schemas.microsoft.com/office/drawing/2014/main" id="{A3871C8C-90C9-1B48-954F-382D3D9953AE}"/>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7228720" y="410816"/>
              <a:ext cx="1467679" cy="1467679"/>
            </a:xfrm>
            <a:prstGeom prst="rect">
              <a:avLst/>
            </a:prstGeom>
          </p:spPr>
        </p:pic>
        <p:pic>
          <p:nvPicPr>
            <p:cNvPr id="12" name="Picture 11">
              <a:extLst>
                <a:ext uri="{FF2B5EF4-FFF2-40B4-BE49-F238E27FC236}">
                  <a16:creationId xmlns:a16="http://schemas.microsoft.com/office/drawing/2014/main" id="{B1B7733A-5689-D94E-A17C-D5F3C158D333}"/>
                </a:ext>
              </a:extLst>
            </p:cNvPr>
            <p:cNvPicPr>
              <a:picLocks noChangeAspect="1"/>
            </p:cNvPicPr>
            <p:nvPr/>
          </p:nvPicPr>
          <p:blipFill>
            <a:blip r:embed="rId6" cstate="screen">
              <a:alphaModFix amt="50000"/>
              <a:extLst>
                <a:ext uri="{28A0092B-C50C-407E-A947-70E740481C1C}">
                  <a14:useLocalDpi xmlns:a14="http://schemas.microsoft.com/office/drawing/2010/main"/>
                </a:ext>
              </a:extLst>
            </a:blip>
            <a:stretch>
              <a:fillRect/>
            </a:stretch>
          </p:blipFill>
          <p:spPr>
            <a:xfrm>
              <a:off x="8832095" y="410816"/>
              <a:ext cx="1467679" cy="1467679"/>
            </a:xfrm>
            <a:prstGeom prst="rect">
              <a:avLst/>
            </a:prstGeom>
          </p:spPr>
        </p:pic>
        <p:pic>
          <p:nvPicPr>
            <p:cNvPr id="13" name="Picture 12">
              <a:extLst>
                <a:ext uri="{FF2B5EF4-FFF2-40B4-BE49-F238E27FC236}">
                  <a16:creationId xmlns:a16="http://schemas.microsoft.com/office/drawing/2014/main" id="{137E1DDE-8F77-0746-99FF-4FEDB0ADF23E}"/>
                </a:ext>
              </a:extLst>
            </p:cNvPr>
            <p:cNvPicPr>
              <a:picLocks noChangeAspect="1"/>
            </p:cNvPicPr>
            <p:nvPr/>
          </p:nvPicPr>
          <p:blipFill>
            <a:blip r:embed="rId7" cstate="screen">
              <a:alphaModFix amt="50000"/>
              <a:extLst>
                <a:ext uri="{28A0092B-C50C-407E-A947-70E740481C1C}">
                  <a14:useLocalDpi xmlns:a14="http://schemas.microsoft.com/office/drawing/2010/main"/>
                </a:ext>
              </a:extLst>
            </a:blip>
            <a:stretch>
              <a:fillRect/>
            </a:stretch>
          </p:blipFill>
          <p:spPr>
            <a:xfrm>
              <a:off x="815220" y="410816"/>
              <a:ext cx="1467679" cy="1467679"/>
            </a:xfrm>
            <a:prstGeom prst="rect">
              <a:avLst/>
            </a:prstGeom>
          </p:spPr>
        </p:pic>
        <p:pic>
          <p:nvPicPr>
            <p:cNvPr id="14" name="Picture 13">
              <a:extLst>
                <a:ext uri="{FF2B5EF4-FFF2-40B4-BE49-F238E27FC236}">
                  <a16:creationId xmlns:a16="http://schemas.microsoft.com/office/drawing/2014/main" id="{371CA14F-E11F-184C-858C-766D73E13404}"/>
                </a:ext>
              </a:extLst>
            </p:cNvPr>
            <p:cNvPicPr>
              <a:picLocks noChangeAspect="1"/>
            </p:cNvPicPr>
            <p:nvPr/>
          </p:nvPicPr>
          <p:blipFill>
            <a:blip r:embed="rId8" cstate="screen">
              <a:alphaModFix amt="50000"/>
              <a:extLst>
                <a:ext uri="{28A0092B-C50C-407E-A947-70E740481C1C}">
                  <a14:useLocalDpi xmlns:a14="http://schemas.microsoft.com/office/drawing/2010/main"/>
                </a:ext>
              </a:extLst>
            </a:blip>
            <a:stretch>
              <a:fillRect/>
            </a:stretch>
          </p:blipFill>
          <p:spPr>
            <a:xfrm>
              <a:off x="10435472" y="410816"/>
              <a:ext cx="1467679" cy="1467679"/>
            </a:xfrm>
            <a:prstGeom prst="rect">
              <a:avLst/>
            </a:prstGeom>
          </p:spPr>
        </p:pic>
      </p:grpSp>
      <p:sp>
        <p:nvSpPr>
          <p:cNvPr id="2" name="Title 1">
            <a:extLst>
              <a:ext uri="{FF2B5EF4-FFF2-40B4-BE49-F238E27FC236}">
                <a16:creationId xmlns:a16="http://schemas.microsoft.com/office/drawing/2014/main" id="{144410E5-E52F-B04A-B664-65A6D9A5C1CD}"/>
              </a:ext>
            </a:extLst>
          </p:cNvPr>
          <p:cNvSpPr>
            <a:spLocks noGrp="1"/>
          </p:cNvSpPr>
          <p:nvPr>
            <p:ph type="title" hasCustomPrompt="1"/>
          </p:nvPr>
        </p:nvSpPr>
        <p:spPr>
          <a:xfrm>
            <a:off x="4667250" y="3837907"/>
            <a:ext cx="7092609" cy="901609"/>
          </a:xfrm>
        </p:spPr>
        <p:txBody>
          <a:bodyPr>
            <a:normAutofit/>
          </a:bodyPr>
          <a:lstStyle>
            <a:lvl1pPr>
              <a:defRPr sz="4000">
                <a:solidFill>
                  <a:schemeClr val="bg1"/>
                </a:solidFill>
              </a:defRPr>
            </a:lvl1pPr>
          </a:lstStyle>
          <a:p>
            <a:r>
              <a:rPr lang="en-US" dirty="0"/>
              <a:t>[Section Title]</a:t>
            </a:r>
          </a:p>
        </p:txBody>
      </p:sp>
      <p:cxnSp>
        <p:nvCxnSpPr>
          <p:cNvPr id="16" name="Straight Connector 15">
            <a:extLst>
              <a:ext uri="{FF2B5EF4-FFF2-40B4-BE49-F238E27FC236}">
                <a16:creationId xmlns:a16="http://schemas.microsoft.com/office/drawing/2014/main" id="{5E31C80E-8A8F-8043-8651-59417EC82503}"/>
              </a:ext>
            </a:extLst>
          </p:cNvPr>
          <p:cNvCxnSpPr>
            <a:cxnSpLocks/>
          </p:cNvCxnSpPr>
          <p:nvPr userDrawn="1"/>
        </p:nvCxnSpPr>
        <p:spPr>
          <a:xfrm flipH="1">
            <a:off x="4667250" y="4739516"/>
            <a:ext cx="7524750" cy="0"/>
          </a:xfrm>
          <a:prstGeom prst="line">
            <a:avLst/>
          </a:prstGeom>
          <a:ln w="38100">
            <a:solidFill>
              <a:srgbClr val="D6B66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84507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82630-211F-414B-8039-7F582B046EB6}"/>
              </a:ext>
            </a:extLst>
          </p:cNvPr>
          <p:cNvSpPr>
            <a:spLocks noGrp="1"/>
          </p:cNvSpPr>
          <p:nvPr>
            <p:ph type="title" hasCustomPrompt="1"/>
          </p:nvPr>
        </p:nvSpPr>
        <p:spPr>
          <a:xfrm>
            <a:off x="1447791" y="240748"/>
            <a:ext cx="7881730" cy="880578"/>
          </a:xfrm>
        </p:spPr>
        <p:txBody>
          <a:bodyPr/>
          <a:lstStyle/>
          <a:p>
            <a:r>
              <a:rPr lang="en-US" dirty="0"/>
              <a:t>Content Slide</a:t>
            </a:r>
          </a:p>
        </p:txBody>
      </p:sp>
      <p:sp>
        <p:nvSpPr>
          <p:cNvPr id="3" name="Content Placeholder 2">
            <a:extLst>
              <a:ext uri="{FF2B5EF4-FFF2-40B4-BE49-F238E27FC236}">
                <a16:creationId xmlns:a16="http://schemas.microsoft.com/office/drawing/2014/main" id="{7A3BF365-BE3D-C041-90F3-061FA074A16D}"/>
              </a:ext>
            </a:extLst>
          </p:cNvPr>
          <p:cNvSpPr>
            <a:spLocks noGrp="1"/>
          </p:cNvSpPr>
          <p:nvPr>
            <p:ph sz="half" idx="1" hasCustomPrompt="1"/>
          </p:nvPr>
        </p:nvSpPr>
        <p:spPr>
          <a:xfrm>
            <a:off x="517585" y="1501017"/>
            <a:ext cx="10738244" cy="4675946"/>
          </a:xfrm>
        </p:spPr>
        <p:txBody>
          <a:bodyPr/>
          <a:lstStyle>
            <a:lvl1pPr marL="457200" indent="-457200">
              <a:buFont typeface="Wingdings" pitchFamily="2" charset="2"/>
              <a:buChar char="§"/>
              <a:defRPr>
                <a:solidFill>
                  <a:schemeClr val="tx1">
                    <a:lumMod val="50000"/>
                    <a:lumOff val="50000"/>
                  </a:schemeClr>
                </a:solidFill>
              </a:defRPr>
            </a:lvl1pPr>
            <a:lvl2pPr marL="457200" indent="0">
              <a:buNone/>
              <a:defRPr>
                <a:solidFill>
                  <a:schemeClr val="tx1">
                    <a:lumMod val="50000"/>
                    <a:lumOff val="50000"/>
                  </a:schemeClr>
                </a:solidFill>
              </a:defRPr>
            </a:lvl2pPr>
            <a:lvl3pPr marL="914400" indent="0">
              <a:buNone/>
              <a:defRPr>
                <a:solidFill>
                  <a:schemeClr val="tx1">
                    <a:lumMod val="50000"/>
                    <a:lumOff val="50000"/>
                  </a:schemeClr>
                </a:solidFill>
              </a:defRPr>
            </a:lvl3pPr>
            <a:lvl4pPr marL="1371600" indent="0">
              <a:buNone/>
              <a:defRPr>
                <a:solidFill>
                  <a:schemeClr val="tx1">
                    <a:lumMod val="50000"/>
                    <a:lumOff val="50000"/>
                  </a:schemeClr>
                </a:solidFill>
              </a:defRPr>
            </a:lvl4pPr>
            <a:lvl5pPr marL="1828800" indent="0">
              <a:buNone/>
              <a:defRPr>
                <a:solidFill>
                  <a:schemeClr val="tx1">
                    <a:lumMod val="50000"/>
                    <a:lumOff val="50000"/>
                  </a:schemeClr>
                </a:solidFill>
              </a:defRPr>
            </a:lvl5pPr>
          </a:lstStyle>
          <a:p>
            <a:pPr lvl="0"/>
            <a:r>
              <a:rPr lang="en-US" dirty="0"/>
              <a:t>Content 1</a:t>
            </a:r>
          </a:p>
          <a:p>
            <a:pPr lvl="0"/>
            <a:r>
              <a:rPr lang="en-US" dirty="0"/>
              <a:t>Content 2</a:t>
            </a:r>
          </a:p>
          <a:p>
            <a:pPr lvl="0"/>
            <a:r>
              <a:rPr lang="en-US" dirty="0"/>
              <a:t>Content 3</a:t>
            </a:r>
          </a:p>
        </p:txBody>
      </p:sp>
      <p:cxnSp>
        <p:nvCxnSpPr>
          <p:cNvPr id="9" name="Straight Connector 8">
            <a:extLst>
              <a:ext uri="{FF2B5EF4-FFF2-40B4-BE49-F238E27FC236}">
                <a16:creationId xmlns:a16="http://schemas.microsoft.com/office/drawing/2014/main" id="{D6B2AEF9-D0F7-854A-99A4-E72820CAA384}"/>
              </a:ext>
            </a:extLst>
          </p:cNvPr>
          <p:cNvCxnSpPr/>
          <p:nvPr userDrawn="1"/>
        </p:nvCxnSpPr>
        <p:spPr>
          <a:xfrm>
            <a:off x="0" y="1141406"/>
            <a:ext cx="871993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pic>
        <p:nvPicPr>
          <p:cNvPr id="11" name="Picture 10" descr="NPS stroked crest.png">
            <a:extLst>
              <a:ext uri="{FF2B5EF4-FFF2-40B4-BE49-F238E27FC236}">
                <a16:creationId xmlns:a16="http://schemas.microsoft.com/office/drawing/2014/main" id="{D86C21DC-9B68-F34B-A41F-6BB1116B1C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075713" y="6239652"/>
            <a:ext cx="744376" cy="503125"/>
          </a:xfrm>
          <a:prstGeom prst="rect">
            <a:avLst/>
          </a:prstGeom>
        </p:spPr>
      </p:pic>
      <p:pic>
        <p:nvPicPr>
          <p:cNvPr id="12" name="Picture 11">
            <a:extLst>
              <a:ext uri="{FF2B5EF4-FFF2-40B4-BE49-F238E27FC236}">
                <a16:creationId xmlns:a16="http://schemas.microsoft.com/office/drawing/2014/main" id="{479C1596-31BC-A94B-9DDF-739417330F8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32494" y="6239345"/>
            <a:ext cx="1350474" cy="496975"/>
          </a:xfrm>
          <a:prstGeom prst="rect">
            <a:avLst/>
          </a:prstGeom>
        </p:spPr>
      </p:pic>
      <p:sp>
        <p:nvSpPr>
          <p:cNvPr id="13" name="Slide Number Placeholder 6">
            <a:extLst>
              <a:ext uri="{FF2B5EF4-FFF2-40B4-BE49-F238E27FC236}">
                <a16:creationId xmlns:a16="http://schemas.microsoft.com/office/drawing/2014/main" id="{E275A91C-96D5-BB4D-A314-56ED65A7A36B}"/>
              </a:ext>
            </a:extLst>
          </p:cNvPr>
          <p:cNvSpPr>
            <a:spLocks noGrp="1"/>
          </p:cNvSpPr>
          <p:nvPr>
            <p:ph type="sldNum" sz="quarter" idx="12"/>
          </p:nvPr>
        </p:nvSpPr>
        <p:spPr>
          <a:xfrm>
            <a:off x="11582399" y="6369602"/>
            <a:ext cx="420757" cy="365125"/>
          </a:xfrm>
        </p:spPr>
        <p:txBody>
          <a:bodyPr/>
          <a:lstStyle/>
          <a:p>
            <a:fld id="{7F043A23-22EF-D24D-A1D1-C1291067CEBA}" type="slidenum">
              <a:rPr lang="en-US" smtClean="0"/>
              <a:t>‹#›</a:t>
            </a:fld>
            <a:endParaRPr lang="en-US"/>
          </a:p>
        </p:txBody>
      </p:sp>
    </p:spTree>
    <p:extLst>
      <p:ext uri="{BB962C8B-B14F-4D97-AF65-F5344CB8AC3E}">
        <p14:creationId xmlns:p14="http://schemas.microsoft.com/office/powerpoint/2010/main" val="37891082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82630-211F-414B-8039-7F582B046EB6}"/>
              </a:ext>
            </a:extLst>
          </p:cNvPr>
          <p:cNvSpPr>
            <a:spLocks noGrp="1"/>
          </p:cNvSpPr>
          <p:nvPr>
            <p:ph type="title" hasCustomPrompt="1"/>
          </p:nvPr>
        </p:nvSpPr>
        <p:spPr>
          <a:xfrm>
            <a:off x="1426023" y="240748"/>
            <a:ext cx="7881730" cy="880578"/>
          </a:xfrm>
        </p:spPr>
        <p:txBody>
          <a:bodyPr/>
          <a:lstStyle/>
          <a:p>
            <a:r>
              <a:rPr lang="en-US" dirty="0"/>
              <a:t>Content Slide </a:t>
            </a:r>
          </a:p>
        </p:txBody>
      </p:sp>
      <p:sp>
        <p:nvSpPr>
          <p:cNvPr id="3" name="Content Placeholder 2">
            <a:extLst>
              <a:ext uri="{FF2B5EF4-FFF2-40B4-BE49-F238E27FC236}">
                <a16:creationId xmlns:a16="http://schemas.microsoft.com/office/drawing/2014/main" id="{7A3BF365-BE3D-C041-90F3-061FA074A16D}"/>
              </a:ext>
            </a:extLst>
          </p:cNvPr>
          <p:cNvSpPr>
            <a:spLocks noGrp="1"/>
          </p:cNvSpPr>
          <p:nvPr>
            <p:ph sz="half" idx="1"/>
          </p:nvPr>
        </p:nvSpPr>
        <p:spPr>
          <a:xfrm>
            <a:off x="732995" y="1542753"/>
            <a:ext cx="4962955" cy="4505257"/>
          </a:xfrm>
        </p:spPr>
        <p:txBody>
          <a:bodyPr/>
          <a:lstStyle>
            <a:lvl1pPr marL="0" indent="0">
              <a:buFont typeface="Wingdings" pitchFamily="2" charset="2"/>
              <a:buNone/>
              <a:defRPr>
                <a:solidFill>
                  <a:schemeClr val="tx1">
                    <a:lumMod val="50000"/>
                    <a:lumOff val="50000"/>
                  </a:schemeClr>
                </a:solidFill>
              </a:defRPr>
            </a:lvl1pPr>
            <a:lvl2pPr marL="457200" indent="0">
              <a:buNone/>
              <a:defRPr>
                <a:solidFill>
                  <a:schemeClr val="tx1">
                    <a:lumMod val="50000"/>
                    <a:lumOff val="50000"/>
                  </a:schemeClr>
                </a:solidFill>
              </a:defRPr>
            </a:lvl2pPr>
            <a:lvl3pPr marL="914400" indent="0">
              <a:buNone/>
              <a:defRPr>
                <a:solidFill>
                  <a:schemeClr val="tx1">
                    <a:lumMod val="50000"/>
                    <a:lumOff val="50000"/>
                  </a:schemeClr>
                </a:solidFill>
              </a:defRPr>
            </a:lvl3pPr>
            <a:lvl4pPr marL="1371600" indent="0">
              <a:buNone/>
              <a:defRPr>
                <a:solidFill>
                  <a:schemeClr val="tx1">
                    <a:lumMod val="50000"/>
                    <a:lumOff val="50000"/>
                  </a:schemeClr>
                </a:solidFill>
              </a:defRPr>
            </a:lvl4pPr>
            <a:lvl5pPr marL="1828800" indent="0">
              <a:buNone/>
              <a:defRPr>
                <a:solidFill>
                  <a:schemeClr val="tx1">
                    <a:lumMod val="50000"/>
                    <a:lumOff val="50000"/>
                  </a:schemeClr>
                </a:solidFill>
              </a:defRPr>
            </a:lvl5pPr>
          </a:lstStyle>
          <a:p>
            <a:pPr lvl="0"/>
            <a:endParaRPr lang="en-US" dirty="0"/>
          </a:p>
        </p:txBody>
      </p:sp>
      <p:sp>
        <p:nvSpPr>
          <p:cNvPr id="7" name="Slide Number Placeholder 6">
            <a:extLst>
              <a:ext uri="{FF2B5EF4-FFF2-40B4-BE49-F238E27FC236}">
                <a16:creationId xmlns:a16="http://schemas.microsoft.com/office/drawing/2014/main" id="{13F5BE61-4CEC-584C-8716-9FEDDA91C792}"/>
              </a:ext>
            </a:extLst>
          </p:cNvPr>
          <p:cNvSpPr>
            <a:spLocks noGrp="1"/>
          </p:cNvSpPr>
          <p:nvPr>
            <p:ph type="sldNum" sz="quarter" idx="12"/>
          </p:nvPr>
        </p:nvSpPr>
        <p:spPr>
          <a:xfrm>
            <a:off x="11582399" y="6369602"/>
            <a:ext cx="420757" cy="365125"/>
          </a:xfrm>
        </p:spPr>
        <p:txBody>
          <a:bodyPr/>
          <a:lstStyle/>
          <a:p>
            <a:fld id="{7F043A23-22EF-D24D-A1D1-C1291067CEBA}" type="slidenum">
              <a:rPr lang="en-US" smtClean="0"/>
              <a:t>‹#›</a:t>
            </a:fld>
            <a:endParaRPr lang="en-US"/>
          </a:p>
        </p:txBody>
      </p:sp>
      <p:cxnSp>
        <p:nvCxnSpPr>
          <p:cNvPr id="9" name="Straight Connector 8">
            <a:extLst>
              <a:ext uri="{FF2B5EF4-FFF2-40B4-BE49-F238E27FC236}">
                <a16:creationId xmlns:a16="http://schemas.microsoft.com/office/drawing/2014/main" id="{D6B2AEF9-D0F7-854A-99A4-E72820CAA384}"/>
              </a:ext>
            </a:extLst>
          </p:cNvPr>
          <p:cNvCxnSpPr/>
          <p:nvPr userDrawn="1"/>
        </p:nvCxnSpPr>
        <p:spPr>
          <a:xfrm>
            <a:off x="0" y="1124153"/>
            <a:ext cx="871993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8" name="Subtitle 2">
            <a:extLst>
              <a:ext uri="{FF2B5EF4-FFF2-40B4-BE49-F238E27FC236}">
                <a16:creationId xmlns:a16="http://schemas.microsoft.com/office/drawing/2014/main" id="{93DB9201-9ABC-784A-8A68-FBFC1FF92A29}"/>
              </a:ext>
            </a:extLst>
          </p:cNvPr>
          <p:cNvSpPr>
            <a:spLocks noGrp="1"/>
          </p:cNvSpPr>
          <p:nvPr>
            <p:ph type="subTitle" idx="10" hasCustomPrompt="1"/>
          </p:nvPr>
        </p:nvSpPr>
        <p:spPr>
          <a:xfrm>
            <a:off x="6128378" y="1542753"/>
            <a:ext cx="5330627" cy="4505243"/>
          </a:xfrm>
          <a:solidFill>
            <a:srgbClr val="002A58"/>
          </a:solidFill>
        </p:spPr>
        <p:txBody>
          <a:bodyPr lIns="274320" tIns="274320" rIns="274320" bIns="274320">
            <a:normAutofit/>
          </a:bodyPr>
          <a:lstStyle>
            <a:lvl1pPr marL="0" indent="0" algn="l">
              <a:lnSpc>
                <a:spcPts val="2400"/>
              </a:lnSpc>
              <a:buNone/>
              <a:defRPr sz="2000">
                <a:solidFill>
                  <a:schemeClr val="accent4">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or key point]</a:t>
            </a:r>
          </a:p>
        </p:txBody>
      </p:sp>
      <p:pic>
        <p:nvPicPr>
          <p:cNvPr id="12" name="Picture 11" descr="NPS stroked crest.png">
            <a:extLst>
              <a:ext uri="{FF2B5EF4-FFF2-40B4-BE49-F238E27FC236}">
                <a16:creationId xmlns:a16="http://schemas.microsoft.com/office/drawing/2014/main" id="{665C7161-53AE-C549-8EBF-D3EC7956D55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075713" y="6239652"/>
            <a:ext cx="744376" cy="503125"/>
          </a:xfrm>
          <a:prstGeom prst="rect">
            <a:avLst/>
          </a:prstGeom>
        </p:spPr>
      </p:pic>
      <p:pic>
        <p:nvPicPr>
          <p:cNvPr id="13" name="Picture 12">
            <a:extLst>
              <a:ext uri="{FF2B5EF4-FFF2-40B4-BE49-F238E27FC236}">
                <a16:creationId xmlns:a16="http://schemas.microsoft.com/office/drawing/2014/main" id="{655BF9EB-4F26-1E4E-8B7B-094E12DE7C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32494" y="6239345"/>
            <a:ext cx="1350474" cy="496975"/>
          </a:xfrm>
          <a:prstGeom prst="rect">
            <a:avLst/>
          </a:prstGeom>
        </p:spPr>
      </p:pic>
    </p:spTree>
    <p:extLst>
      <p:ext uri="{BB962C8B-B14F-4D97-AF65-F5344CB8AC3E}">
        <p14:creationId xmlns:p14="http://schemas.microsoft.com/office/powerpoint/2010/main" val="24026290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FB362024-5AEF-4C4A-B2E6-AF3012171AFA}"/>
              </a:ext>
            </a:extLst>
          </p:cNvPr>
          <p:cNvSpPr>
            <a:spLocks noGrp="1"/>
          </p:cNvSpPr>
          <p:nvPr>
            <p:ph sz="half" idx="1" hasCustomPrompt="1"/>
          </p:nvPr>
        </p:nvSpPr>
        <p:spPr>
          <a:xfrm>
            <a:off x="510209" y="424529"/>
            <a:ext cx="10099176" cy="5718363"/>
          </a:xfrm>
        </p:spPr>
        <p:txBody>
          <a:bodyPr/>
          <a:lstStyle>
            <a:lvl1pPr marL="0" indent="0">
              <a:buNone/>
              <a:defRPr>
                <a:solidFill>
                  <a:schemeClr val="tx1">
                    <a:lumMod val="50000"/>
                    <a:lumOff val="50000"/>
                  </a:schemeClr>
                </a:solidFill>
              </a:defRPr>
            </a:lvl1pPr>
            <a:lvl2pPr marL="457200" indent="0">
              <a:buNone/>
              <a:defRPr>
                <a:solidFill>
                  <a:schemeClr val="tx1">
                    <a:lumMod val="50000"/>
                    <a:lumOff val="50000"/>
                  </a:schemeClr>
                </a:solidFill>
              </a:defRPr>
            </a:lvl2pPr>
            <a:lvl3pPr marL="914400" indent="0">
              <a:buNone/>
              <a:defRPr>
                <a:solidFill>
                  <a:schemeClr val="tx1">
                    <a:lumMod val="50000"/>
                    <a:lumOff val="50000"/>
                  </a:schemeClr>
                </a:solidFill>
              </a:defRPr>
            </a:lvl3pPr>
            <a:lvl4pPr marL="1371600" indent="0">
              <a:buNone/>
              <a:defRPr>
                <a:solidFill>
                  <a:schemeClr val="tx1">
                    <a:lumMod val="50000"/>
                    <a:lumOff val="50000"/>
                  </a:schemeClr>
                </a:solidFill>
              </a:defRPr>
            </a:lvl4pPr>
            <a:lvl5pPr marL="1828800" indent="0">
              <a:buNone/>
              <a:defRPr>
                <a:solidFill>
                  <a:schemeClr val="tx1">
                    <a:lumMod val="50000"/>
                    <a:lumOff val="50000"/>
                  </a:schemeClr>
                </a:solidFill>
              </a:defRPr>
            </a:lvl5pPr>
          </a:lstStyle>
          <a:p>
            <a:pPr lvl="0"/>
            <a:r>
              <a:rPr lang="en-US" dirty="0"/>
              <a:t>[Paste Photo Here]</a:t>
            </a:r>
          </a:p>
        </p:txBody>
      </p:sp>
      <p:sp>
        <p:nvSpPr>
          <p:cNvPr id="7" name="Subtitle 2">
            <a:extLst>
              <a:ext uri="{FF2B5EF4-FFF2-40B4-BE49-F238E27FC236}">
                <a16:creationId xmlns:a16="http://schemas.microsoft.com/office/drawing/2014/main" id="{63FFC8BA-3DE9-8C49-8B1A-54CF0CA39E6A}"/>
              </a:ext>
            </a:extLst>
          </p:cNvPr>
          <p:cNvSpPr>
            <a:spLocks noGrp="1"/>
          </p:cNvSpPr>
          <p:nvPr>
            <p:ph type="subTitle" idx="10" hasCustomPrompt="1"/>
          </p:nvPr>
        </p:nvSpPr>
        <p:spPr>
          <a:xfrm>
            <a:off x="8643669" y="1443209"/>
            <a:ext cx="3038122" cy="4060444"/>
          </a:xfrm>
          <a:solidFill>
            <a:srgbClr val="002A58"/>
          </a:solidFill>
        </p:spPr>
        <p:txBody>
          <a:bodyPr lIns="274320" tIns="274320" rIns="274320" bIns="274320">
            <a:noAutofit/>
          </a:bodyPr>
          <a:lstStyle>
            <a:lvl1pPr marL="0" indent="0" algn="l">
              <a:buNone/>
              <a:defRPr sz="2000">
                <a:solidFill>
                  <a:schemeClr val="accent4">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or key point]</a:t>
            </a:r>
          </a:p>
        </p:txBody>
      </p:sp>
      <p:sp>
        <p:nvSpPr>
          <p:cNvPr id="9" name="Slide Number Placeholder 6">
            <a:extLst>
              <a:ext uri="{FF2B5EF4-FFF2-40B4-BE49-F238E27FC236}">
                <a16:creationId xmlns:a16="http://schemas.microsoft.com/office/drawing/2014/main" id="{E4834F70-0877-534B-A175-A0F25DCB97EF}"/>
              </a:ext>
            </a:extLst>
          </p:cNvPr>
          <p:cNvSpPr>
            <a:spLocks noGrp="1"/>
          </p:cNvSpPr>
          <p:nvPr>
            <p:ph type="sldNum" sz="quarter" idx="12"/>
          </p:nvPr>
        </p:nvSpPr>
        <p:spPr>
          <a:xfrm>
            <a:off x="11582399" y="6369602"/>
            <a:ext cx="420757" cy="365125"/>
          </a:xfrm>
        </p:spPr>
        <p:txBody>
          <a:bodyPr/>
          <a:lstStyle/>
          <a:p>
            <a:fld id="{7F043A23-22EF-D24D-A1D1-C1291067CEBA}" type="slidenum">
              <a:rPr lang="en-US" smtClean="0"/>
              <a:t>‹#›</a:t>
            </a:fld>
            <a:endParaRPr lang="en-US"/>
          </a:p>
        </p:txBody>
      </p:sp>
      <p:pic>
        <p:nvPicPr>
          <p:cNvPr id="10" name="Picture 9" descr="NPS stroked crest.png">
            <a:extLst>
              <a:ext uri="{FF2B5EF4-FFF2-40B4-BE49-F238E27FC236}">
                <a16:creationId xmlns:a16="http://schemas.microsoft.com/office/drawing/2014/main" id="{BDE586C9-24EF-A749-AA66-A5723ADD286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075713" y="6239652"/>
            <a:ext cx="744376" cy="503125"/>
          </a:xfrm>
          <a:prstGeom prst="rect">
            <a:avLst/>
          </a:prstGeom>
        </p:spPr>
      </p:pic>
      <p:pic>
        <p:nvPicPr>
          <p:cNvPr id="11" name="Picture 10">
            <a:extLst>
              <a:ext uri="{FF2B5EF4-FFF2-40B4-BE49-F238E27FC236}">
                <a16:creationId xmlns:a16="http://schemas.microsoft.com/office/drawing/2014/main" id="{C1593AB4-CBF4-014B-B19D-4196B1A9F71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32494" y="6239345"/>
            <a:ext cx="1350474" cy="496975"/>
          </a:xfrm>
          <a:prstGeom prst="rect">
            <a:avLst/>
          </a:prstGeom>
        </p:spPr>
      </p:pic>
    </p:spTree>
    <p:extLst>
      <p:ext uri="{BB962C8B-B14F-4D97-AF65-F5344CB8AC3E}">
        <p14:creationId xmlns:p14="http://schemas.microsoft.com/office/powerpoint/2010/main" val="518522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82630-211F-414B-8039-7F582B046EB6}"/>
              </a:ext>
            </a:extLst>
          </p:cNvPr>
          <p:cNvSpPr>
            <a:spLocks noGrp="1"/>
          </p:cNvSpPr>
          <p:nvPr>
            <p:ph type="title" hasCustomPrompt="1"/>
          </p:nvPr>
        </p:nvSpPr>
        <p:spPr>
          <a:xfrm>
            <a:off x="6997530" y="2670706"/>
            <a:ext cx="4705624" cy="778752"/>
          </a:xfrm>
        </p:spPr>
        <p:txBody>
          <a:bodyPr/>
          <a:lstStyle>
            <a:lvl1pPr algn="ctr">
              <a:defRPr/>
            </a:lvl1pPr>
          </a:lstStyle>
          <a:p>
            <a:r>
              <a:rPr lang="en-US" dirty="0"/>
              <a:t>Thank You</a:t>
            </a:r>
          </a:p>
        </p:txBody>
      </p:sp>
      <p:cxnSp>
        <p:nvCxnSpPr>
          <p:cNvPr id="9" name="Straight Connector 8">
            <a:extLst>
              <a:ext uri="{FF2B5EF4-FFF2-40B4-BE49-F238E27FC236}">
                <a16:creationId xmlns:a16="http://schemas.microsoft.com/office/drawing/2014/main" id="{D6B2AEF9-D0F7-854A-99A4-E72820CAA384}"/>
              </a:ext>
            </a:extLst>
          </p:cNvPr>
          <p:cNvCxnSpPr>
            <a:cxnSpLocks/>
          </p:cNvCxnSpPr>
          <p:nvPr userDrawn="1"/>
        </p:nvCxnSpPr>
        <p:spPr>
          <a:xfrm>
            <a:off x="6996265" y="3562272"/>
            <a:ext cx="4706889"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pic>
        <p:nvPicPr>
          <p:cNvPr id="6" name="Picture 5" descr="NPS stroked crest.png">
            <a:extLst>
              <a:ext uri="{FF2B5EF4-FFF2-40B4-BE49-F238E27FC236}">
                <a16:creationId xmlns:a16="http://schemas.microsoft.com/office/drawing/2014/main" id="{AC38C153-9406-7049-8BD8-7A15BE65C2A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58340" y="5583118"/>
            <a:ext cx="1532718" cy="1035965"/>
          </a:xfrm>
          <a:prstGeom prst="rect">
            <a:avLst/>
          </a:prstGeom>
        </p:spPr>
      </p:pic>
      <p:pic>
        <p:nvPicPr>
          <p:cNvPr id="8" name="Picture 7">
            <a:extLst>
              <a:ext uri="{FF2B5EF4-FFF2-40B4-BE49-F238E27FC236}">
                <a16:creationId xmlns:a16="http://schemas.microsoft.com/office/drawing/2014/main" id="{68A05957-D65E-004D-A3CE-11FA03B1AB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55362" y="5583118"/>
            <a:ext cx="2513380" cy="924924"/>
          </a:xfrm>
          <a:prstGeom prst="rect">
            <a:avLst/>
          </a:prstGeom>
        </p:spPr>
      </p:pic>
      <p:pic>
        <p:nvPicPr>
          <p:cNvPr id="14" name="Picture 13">
            <a:extLst>
              <a:ext uri="{FF2B5EF4-FFF2-40B4-BE49-F238E27FC236}">
                <a16:creationId xmlns:a16="http://schemas.microsoft.com/office/drawing/2014/main" id="{A3E5DF5D-7074-AD48-A8B7-148A671E8271}"/>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2679390" y="2378322"/>
            <a:ext cx="3710501" cy="2177236"/>
          </a:xfrm>
          <a:prstGeom prst="rect">
            <a:avLst/>
          </a:prstGeom>
        </p:spPr>
      </p:pic>
      <p:pic>
        <p:nvPicPr>
          <p:cNvPr id="15" name="Picture 14">
            <a:extLst>
              <a:ext uri="{FF2B5EF4-FFF2-40B4-BE49-F238E27FC236}">
                <a16:creationId xmlns:a16="http://schemas.microsoft.com/office/drawing/2014/main" id="{66B099BD-DEBE-914B-8481-780C75FA0DFA}"/>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3454328" y="0"/>
            <a:ext cx="2935564" cy="2378322"/>
          </a:xfrm>
          <a:prstGeom prst="rect">
            <a:avLst/>
          </a:prstGeom>
        </p:spPr>
      </p:pic>
      <p:pic>
        <p:nvPicPr>
          <p:cNvPr id="16" name="Picture 15">
            <a:extLst>
              <a:ext uri="{FF2B5EF4-FFF2-40B4-BE49-F238E27FC236}">
                <a16:creationId xmlns:a16="http://schemas.microsoft.com/office/drawing/2014/main" id="{D8E67AEF-3590-2F42-B269-905EA180270D}"/>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0" y="0"/>
            <a:ext cx="3603769" cy="2378322"/>
          </a:xfrm>
          <a:prstGeom prst="rect">
            <a:avLst/>
          </a:prstGeom>
        </p:spPr>
      </p:pic>
      <p:pic>
        <p:nvPicPr>
          <p:cNvPr id="18" name="Picture 17">
            <a:extLst>
              <a:ext uri="{FF2B5EF4-FFF2-40B4-BE49-F238E27FC236}">
                <a16:creationId xmlns:a16="http://schemas.microsoft.com/office/drawing/2014/main" id="{1917C1A2-B52A-584B-A348-EFDC0B3A7CB0}"/>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1" y="2378322"/>
            <a:ext cx="2679389" cy="2177236"/>
          </a:xfrm>
          <a:prstGeom prst="rect">
            <a:avLst/>
          </a:prstGeom>
        </p:spPr>
      </p:pic>
      <p:pic>
        <p:nvPicPr>
          <p:cNvPr id="20" name="Picture 19">
            <a:extLst>
              <a:ext uri="{FF2B5EF4-FFF2-40B4-BE49-F238E27FC236}">
                <a16:creationId xmlns:a16="http://schemas.microsoft.com/office/drawing/2014/main" id="{DF58DF4E-7AF1-E444-AE0D-453ABA799DFB}"/>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a:stretch/>
        </p:blipFill>
        <p:spPr>
          <a:xfrm>
            <a:off x="3425723" y="4555558"/>
            <a:ext cx="2968124" cy="2302442"/>
          </a:xfrm>
          <a:prstGeom prst="rect">
            <a:avLst/>
          </a:prstGeom>
        </p:spPr>
      </p:pic>
      <p:pic>
        <p:nvPicPr>
          <p:cNvPr id="17" name="Picture 16">
            <a:extLst>
              <a:ext uri="{FF2B5EF4-FFF2-40B4-BE49-F238E27FC236}">
                <a16:creationId xmlns:a16="http://schemas.microsoft.com/office/drawing/2014/main" id="{714E552F-425F-3540-8507-CE20BACB0001}"/>
              </a:ext>
            </a:extLst>
          </p:cNvPr>
          <p:cNvPicPr>
            <a:picLocks noChangeAspect="1"/>
          </p:cNvPicPr>
          <p:nvPr userDrawn="1"/>
        </p:nvPicPr>
        <p:blipFill rotWithShape="1">
          <a:blip r:embed="rId9" cstate="screen">
            <a:extLst>
              <a:ext uri="{28A0092B-C50C-407E-A947-70E740481C1C}">
                <a14:useLocalDpi xmlns:a14="http://schemas.microsoft.com/office/drawing/2010/main"/>
              </a:ext>
            </a:extLst>
          </a:blip>
          <a:srcRect/>
          <a:stretch/>
        </p:blipFill>
        <p:spPr>
          <a:xfrm>
            <a:off x="-1" y="4555558"/>
            <a:ext cx="3425723" cy="2302442"/>
          </a:xfrm>
          <a:prstGeom prst="rect">
            <a:avLst/>
          </a:prstGeom>
        </p:spPr>
      </p:pic>
      <p:sp>
        <p:nvSpPr>
          <p:cNvPr id="21" name="TextBox 20">
            <a:extLst>
              <a:ext uri="{FF2B5EF4-FFF2-40B4-BE49-F238E27FC236}">
                <a16:creationId xmlns:a16="http://schemas.microsoft.com/office/drawing/2014/main" id="{85B31B08-ACC1-8C4B-A5F2-5EEE693FAC22}"/>
              </a:ext>
            </a:extLst>
          </p:cNvPr>
          <p:cNvSpPr txBox="1"/>
          <p:nvPr userDrawn="1"/>
        </p:nvSpPr>
        <p:spPr>
          <a:xfrm>
            <a:off x="6994117" y="3874759"/>
            <a:ext cx="4841568" cy="369332"/>
          </a:xfrm>
          <a:prstGeom prst="rect">
            <a:avLst/>
          </a:prstGeom>
          <a:noFill/>
        </p:spPr>
        <p:txBody>
          <a:bodyPr wrap="square" rtlCol="0">
            <a:spAutoFit/>
          </a:bodyPr>
          <a:lstStyle/>
          <a:p>
            <a:pPr algn="ctr"/>
            <a:r>
              <a:rPr lang="en-US" dirty="0">
                <a:hlinkClick r:id="rId10"/>
              </a:rPr>
              <a:t>https://my.nps.edu/web/dl/degProgs_MHSI</a:t>
            </a:r>
            <a:endParaRPr lang="en-US" dirty="0">
              <a:solidFill>
                <a:schemeClr val="tx1">
                  <a:lumMod val="50000"/>
                  <a:lumOff val="50000"/>
                </a:schemeClr>
              </a:solidFill>
            </a:endParaRPr>
          </a:p>
        </p:txBody>
      </p:sp>
      <p:cxnSp>
        <p:nvCxnSpPr>
          <p:cNvPr id="24" name="Straight Connector 23">
            <a:extLst>
              <a:ext uri="{FF2B5EF4-FFF2-40B4-BE49-F238E27FC236}">
                <a16:creationId xmlns:a16="http://schemas.microsoft.com/office/drawing/2014/main" id="{D9198D21-F014-1F45-B2F9-A055F1C11C49}"/>
              </a:ext>
            </a:extLst>
          </p:cNvPr>
          <p:cNvCxnSpPr>
            <a:cxnSpLocks/>
          </p:cNvCxnSpPr>
          <p:nvPr userDrawn="1"/>
        </p:nvCxnSpPr>
        <p:spPr>
          <a:xfrm>
            <a:off x="6994117" y="3624519"/>
            <a:ext cx="4706889" cy="0"/>
          </a:xfrm>
          <a:prstGeom prst="line">
            <a:avLst/>
          </a:prstGeom>
          <a:ln w="28575">
            <a:solidFill>
              <a:srgbClr val="FFD55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4172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A15C302-FE76-EC4A-B017-BF8061878E2C}"/>
              </a:ext>
            </a:extLst>
          </p:cNvPr>
          <p:cNvSpPr/>
          <p:nvPr userDrawn="1"/>
        </p:nvSpPr>
        <p:spPr>
          <a:xfrm>
            <a:off x="0" y="0"/>
            <a:ext cx="12192000" cy="6858000"/>
          </a:xfrm>
          <a:prstGeom prst="rect">
            <a:avLst/>
          </a:prstGeom>
          <a:solidFill>
            <a:srgbClr val="002A58"/>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A0DD16CD-CE4C-AD45-BF59-950A6E52C1F5}"/>
              </a:ext>
            </a:extLst>
          </p:cNvPr>
          <p:cNvGrpSpPr/>
          <p:nvPr userDrawn="1"/>
        </p:nvGrpSpPr>
        <p:grpSpPr>
          <a:xfrm>
            <a:off x="552034" y="410816"/>
            <a:ext cx="11087931" cy="1467679"/>
            <a:chOff x="815220" y="410816"/>
            <a:chExt cx="11087931" cy="1467679"/>
          </a:xfrm>
        </p:grpSpPr>
        <p:pic>
          <p:nvPicPr>
            <p:cNvPr id="8" name="Picture 7">
              <a:extLst>
                <a:ext uri="{FF2B5EF4-FFF2-40B4-BE49-F238E27FC236}">
                  <a16:creationId xmlns:a16="http://schemas.microsoft.com/office/drawing/2014/main" id="{2A70E2C1-95C0-284B-A7AA-87D792996459}"/>
                </a:ext>
              </a:extLst>
            </p:cNvPr>
            <p:cNvPicPr>
              <a:picLocks noChangeAspect="1"/>
            </p:cNvPicPr>
            <p:nvPr/>
          </p:nvPicPr>
          <p:blipFill>
            <a:blip r:embed="rId2" cstate="screen">
              <a:alphaModFix amt="50000"/>
              <a:extLst>
                <a:ext uri="{28A0092B-C50C-407E-A947-70E740481C1C}">
                  <a14:useLocalDpi xmlns:a14="http://schemas.microsoft.com/office/drawing/2010/main"/>
                </a:ext>
              </a:extLst>
            </a:blip>
            <a:stretch>
              <a:fillRect/>
            </a:stretch>
          </p:blipFill>
          <p:spPr>
            <a:xfrm>
              <a:off x="4021970" y="410816"/>
              <a:ext cx="1467679" cy="1467679"/>
            </a:xfrm>
            <a:prstGeom prst="rect">
              <a:avLst/>
            </a:prstGeom>
          </p:spPr>
        </p:pic>
        <p:pic>
          <p:nvPicPr>
            <p:cNvPr id="9" name="Picture 8">
              <a:extLst>
                <a:ext uri="{FF2B5EF4-FFF2-40B4-BE49-F238E27FC236}">
                  <a16:creationId xmlns:a16="http://schemas.microsoft.com/office/drawing/2014/main" id="{2921F0A6-8476-7146-A3D4-D83DD0C67D86}"/>
                </a:ext>
              </a:extLst>
            </p:cNvPr>
            <p:cNvPicPr>
              <a:picLocks noChangeAspect="1"/>
            </p:cNvPicPr>
            <p:nvPr/>
          </p:nvPicPr>
          <p:blipFill>
            <a:blip r:embed="rId3" cstate="screen">
              <a:alphaModFix amt="50000"/>
              <a:extLst>
                <a:ext uri="{28A0092B-C50C-407E-A947-70E740481C1C}">
                  <a14:useLocalDpi xmlns:a14="http://schemas.microsoft.com/office/drawing/2010/main"/>
                </a:ext>
              </a:extLst>
            </a:blip>
            <a:stretch>
              <a:fillRect/>
            </a:stretch>
          </p:blipFill>
          <p:spPr>
            <a:xfrm>
              <a:off x="2418595" y="410816"/>
              <a:ext cx="1467679" cy="1467679"/>
            </a:xfrm>
            <a:prstGeom prst="rect">
              <a:avLst/>
            </a:prstGeom>
          </p:spPr>
        </p:pic>
        <p:pic>
          <p:nvPicPr>
            <p:cNvPr id="10" name="Picture 9">
              <a:extLst>
                <a:ext uri="{FF2B5EF4-FFF2-40B4-BE49-F238E27FC236}">
                  <a16:creationId xmlns:a16="http://schemas.microsoft.com/office/drawing/2014/main" id="{957CDE57-0AAD-9548-87DA-127820EEC0C2}"/>
                </a:ext>
              </a:extLst>
            </p:cNvPr>
            <p:cNvPicPr>
              <a:picLocks noChangeAspect="1"/>
            </p:cNvPicPr>
            <p:nvPr/>
          </p:nvPicPr>
          <p:blipFill>
            <a:blip r:embed="rId4" cstate="screen">
              <a:alphaModFix amt="50000"/>
              <a:extLst>
                <a:ext uri="{28A0092B-C50C-407E-A947-70E740481C1C}">
                  <a14:useLocalDpi xmlns:a14="http://schemas.microsoft.com/office/drawing/2010/main"/>
                </a:ext>
              </a:extLst>
            </a:blip>
            <a:stretch>
              <a:fillRect/>
            </a:stretch>
          </p:blipFill>
          <p:spPr>
            <a:xfrm>
              <a:off x="5625345" y="410816"/>
              <a:ext cx="1467679" cy="1467679"/>
            </a:xfrm>
            <a:prstGeom prst="rect">
              <a:avLst/>
            </a:prstGeom>
          </p:spPr>
        </p:pic>
        <p:pic>
          <p:nvPicPr>
            <p:cNvPr id="11" name="Picture 10">
              <a:extLst>
                <a:ext uri="{FF2B5EF4-FFF2-40B4-BE49-F238E27FC236}">
                  <a16:creationId xmlns:a16="http://schemas.microsoft.com/office/drawing/2014/main" id="{A3871C8C-90C9-1B48-954F-382D3D9953AE}"/>
                </a:ext>
              </a:extLst>
            </p:cNvPr>
            <p:cNvPicPr>
              <a:picLocks noChangeAspect="1"/>
            </p:cNvPicPr>
            <p:nvPr/>
          </p:nvPicPr>
          <p:blipFill>
            <a:blip r:embed="rId5" cstate="screen">
              <a:alphaModFix amt="50000"/>
              <a:extLst>
                <a:ext uri="{28A0092B-C50C-407E-A947-70E740481C1C}">
                  <a14:useLocalDpi xmlns:a14="http://schemas.microsoft.com/office/drawing/2010/main"/>
                </a:ext>
              </a:extLst>
            </a:blip>
            <a:stretch>
              <a:fillRect/>
            </a:stretch>
          </p:blipFill>
          <p:spPr>
            <a:xfrm>
              <a:off x="7228720" y="410816"/>
              <a:ext cx="1467679" cy="1467679"/>
            </a:xfrm>
            <a:prstGeom prst="rect">
              <a:avLst/>
            </a:prstGeom>
          </p:spPr>
        </p:pic>
        <p:pic>
          <p:nvPicPr>
            <p:cNvPr id="12" name="Picture 11">
              <a:extLst>
                <a:ext uri="{FF2B5EF4-FFF2-40B4-BE49-F238E27FC236}">
                  <a16:creationId xmlns:a16="http://schemas.microsoft.com/office/drawing/2014/main" id="{B1B7733A-5689-D94E-A17C-D5F3C158D333}"/>
                </a:ext>
              </a:extLst>
            </p:cNvPr>
            <p:cNvPicPr>
              <a:picLocks noChangeAspect="1"/>
            </p:cNvPicPr>
            <p:nvPr/>
          </p:nvPicPr>
          <p:blipFill>
            <a:blip r:embed="rId6" cstate="screen">
              <a:alphaModFix amt="50000"/>
              <a:extLst>
                <a:ext uri="{28A0092B-C50C-407E-A947-70E740481C1C}">
                  <a14:useLocalDpi xmlns:a14="http://schemas.microsoft.com/office/drawing/2010/main"/>
                </a:ext>
              </a:extLst>
            </a:blip>
            <a:stretch>
              <a:fillRect/>
            </a:stretch>
          </p:blipFill>
          <p:spPr>
            <a:xfrm>
              <a:off x="8832095" y="410816"/>
              <a:ext cx="1467679" cy="1467679"/>
            </a:xfrm>
            <a:prstGeom prst="rect">
              <a:avLst/>
            </a:prstGeom>
          </p:spPr>
        </p:pic>
        <p:pic>
          <p:nvPicPr>
            <p:cNvPr id="13" name="Picture 12">
              <a:extLst>
                <a:ext uri="{FF2B5EF4-FFF2-40B4-BE49-F238E27FC236}">
                  <a16:creationId xmlns:a16="http://schemas.microsoft.com/office/drawing/2014/main" id="{137E1DDE-8F77-0746-99FF-4FEDB0ADF23E}"/>
                </a:ext>
              </a:extLst>
            </p:cNvPr>
            <p:cNvPicPr>
              <a:picLocks noChangeAspect="1"/>
            </p:cNvPicPr>
            <p:nvPr/>
          </p:nvPicPr>
          <p:blipFill>
            <a:blip r:embed="rId7" cstate="screen">
              <a:alphaModFix amt="50000"/>
              <a:extLst>
                <a:ext uri="{28A0092B-C50C-407E-A947-70E740481C1C}">
                  <a14:useLocalDpi xmlns:a14="http://schemas.microsoft.com/office/drawing/2010/main"/>
                </a:ext>
              </a:extLst>
            </a:blip>
            <a:stretch>
              <a:fillRect/>
            </a:stretch>
          </p:blipFill>
          <p:spPr>
            <a:xfrm>
              <a:off x="815220" y="410816"/>
              <a:ext cx="1467679" cy="1467679"/>
            </a:xfrm>
            <a:prstGeom prst="rect">
              <a:avLst/>
            </a:prstGeom>
          </p:spPr>
        </p:pic>
        <p:pic>
          <p:nvPicPr>
            <p:cNvPr id="14" name="Picture 13">
              <a:extLst>
                <a:ext uri="{FF2B5EF4-FFF2-40B4-BE49-F238E27FC236}">
                  <a16:creationId xmlns:a16="http://schemas.microsoft.com/office/drawing/2014/main" id="{371CA14F-E11F-184C-858C-766D73E13404}"/>
                </a:ext>
              </a:extLst>
            </p:cNvPr>
            <p:cNvPicPr>
              <a:picLocks noChangeAspect="1"/>
            </p:cNvPicPr>
            <p:nvPr/>
          </p:nvPicPr>
          <p:blipFill>
            <a:blip r:embed="rId8" cstate="screen">
              <a:alphaModFix amt="50000"/>
              <a:extLst>
                <a:ext uri="{28A0092B-C50C-407E-A947-70E740481C1C}">
                  <a14:useLocalDpi xmlns:a14="http://schemas.microsoft.com/office/drawing/2010/main"/>
                </a:ext>
              </a:extLst>
            </a:blip>
            <a:stretch>
              <a:fillRect/>
            </a:stretch>
          </p:blipFill>
          <p:spPr>
            <a:xfrm>
              <a:off x="10435472" y="410816"/>
              <a:ext cx="1467679" cy="1467679"/>
            </a:xfrm>
            <a:prstGeom prst="rect">
              <a:avLst/>
            </a:prstGeom>
          </p:spPr>
        </p:pic>
      </p:grpSp>
      <p:sp>
        <p:nvSpPr>
          <p:cNvPr id="2" name="Title 1">
            <a:extLst>
              <a:ext uri="{FF2B5EF4-FFF2-40B4-BE49-F238E27FC236}">
                <a16:creationId xmlns:a16="http://schemas.microsoft.com/office/drawing/2014/main" id="{144410E5-E52F-B04A-B664-65A6D9A5C1CD}"/>
              </a:ext>
            </a:extLst>
          </p:cNvPr>
          <p:cNvSpPr>
            <a:spLocks noGrp="1"/>
          </p:cNvSpPr>
          <p:nvPr>
            <p:ph type="title" hasCustomPrompt="1"/>
          </p:nvPr>
        </p:nvSpPr>
        <p:spPr>
          <a:xfrm>
            <a:off x="4667250" y="3837907"/>
            <a:ext cx="7092609" cy="901609"/>
          </a:xfrm>
        </p:spPr>
        <p:txBody>
          <a:bodyPr>
            <a:normAutofit/>
          </a:bodyPr>
          <a:lstStyle>
            <a:lvl1pPr>
              <a:defRPr sz="4000">
                <a:solidFill>
                  <a:schemeClr val="bg1"/>
                </a:solidFill>
              </a:defRPr>
            </a:lvl1pPr>
          </a:lstStyle>
          <a:p>
            <a:r>
              <a:rPr lang="en-US" dirty="0"/>
              <a:t>[Section Title]</a:t>
            </a:r>
          </a:p>
        </p:txBody>
      </p:sp>
      <p:cxnSp>
        <p:nvCxnSpPr>
          <p:cNvPr id="16" name="Straight Connector 15">
            <a:extLst>
              <a:ext uri="{FF2B5EF4-FFF2-40B4-BE49-F238E27FC236}">
                <a16:creationId xmlns:a16="http://schemas.microsoft.com/office/drawing/2014/main" id="{5E31C80E-8A8F-8043-8651-59417EC82503}"/>
              </a:ext>
            </a:extLst>
          </p:cNvPr>
          <p:cNvCxnSpPr>
            <a:cxnSpLocks/>
          </p:cNvCxnSpPr>
          <p:nvPr userDrawn="1"/>
        </p:nvCxnSpPr>
        <p:spPr>
          <a:xfrm flipH="1">
            <a:off x="4667250" y="4739516"/>
            <a:ext cx="7524750" cy="0"/>
          </a:xfrm>
          <a:prstGeom prst="line">
            <a:avLst/>
          </a:prstGeom>
          <a:ln w="38100">
            <a:solidFill>
              <a:srgbClr val="D6B66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7865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82630-211F-414B-8039-7F582B046EB6}"/>
              </a:ext>
            </a:extLst>
          </p:cNvPr>
          <p:cNvSpPr>
            <a:spLocks noGrp="1"/>
          </p:cNvSpPr>
          <p:nvPr>
            <p:ph type="title" hasCustomPrompt="1"/>
          </p:nvPr>
        </p:nvSpPr>
        <p:spPr>
          <a:xfrm>
            <a:off x="838200" y="240748"/>
            <a:ext cx="7881730" cy="880578"/>
          </a:xfrm>
        </p:spPr>
        <p:txBody>
          <a:bodyPr/>
          <a:lstStyle/>
          <a:p>
            <a:r>
              <a:rPr lang="en-US" dirty="0"/>
              <a:t>Content Slide</a:t>
            </a:r>
          </a:p>
        </p:txBody>
      </p:sp>
      <p:sp>
        <p:nvSpPr>
          <p:cNvPr id="3" name="Content Placeholder 2">
            <a:extLst>
              <a:ext uri="{FF2B5EF4-FFF2-40B4-BE49-F238E27FC236}">
                <a16:creationId xmlns:a16="http://schemas.microsoft.com/office/drawing/2014/main" id="{7A3BF365-BE3D-C041-90F3-061FA074A16D}"/>
              </a:ext>
            </a:extLst>
          </p:cNvPr>
          <p:cNvSpPr>
            <a:spLocks noGrp="1"/>
          </p:cNvSpPr>
          <p:nvPr>
            <p:ph sz="half" idx="1" hasCustomPrompt="1"/>
          </p:nvPr>
        </p:nvSpPr>
        <p:spPr>
          <a:xfrm>
            <a:off x="517585" y="1501017"/>
            <a:ext cx="9299275" cy="4675946"/>
          </a:xfrm>
        </p:spPr>
        <p:txBody>
          <a:bodyPr/>
          <a:lstStyle>
            <a:lvl1pPr marL="457200" indent="-457200">
              <a:buFont typeface="Wingdings" pitchFamily="2" charset="2"/>
              <a:buChar char="§"/>
              <a:defRPr>
                <a:solidFill>
                  <a:schemeClr val="tx1">
                    <a:lumMod val="50000"/>
                    <a:lumOff val="50000"/>
                  </a:schemeClr>
                </a:solidFill>
              </a:defRPr>
            </a:lvl1pPr>
            <a:lvl2pPr marL="457200" indent="0">
              <a:buNone/>
              <a:defRPr>
                <a:solidFill>
                  <a:schemeClr val="tx1">
                    <a:lumMod val="50000"/>
                    <a:lumOff val="50000"/>
                  </a:schemeClr>
                </a:solidFill>
              </a:defRPr>
            </a:lvl2pPr>
            <a:lvl3pPr marL="914400" indent="0">
              <a:buNone/>
              <a:defRPr>
                <a:solidFill>
                  <a:schemeClr val="tx1">
                    <a:lumMod val="50000"/>
                    <a:lumOff val="50000"/>
                  </a:schemeClr>
                </a:solidFill>
              </a:defRPr>
            </a:lvl3pPr>
            <a:lvl4pPr marL="1371600" indent="0">
              <a:buNone/>
              <a:defRPr>
                <a:solidFill>
                  <a:schemeClr val="tx1">
                    <a:lumMod val="50000"/>
                    <a:lumOff val="50000"/>
                  </a:schemeClr>
                </a:solidFill>
              </a:defRPr>
            </a:lvl4pPr>
            <a:lvl5pPr marL="1828800" indent="0">
              <a:buNone/>
              <a:defRPr>
                <a:solidFill>
                  <a:schemeClr val="tx1">
                    <a:lumMod val="50000"/>
                    <a:lumOff val="50000"/>
                  </a:schemeClr>
                </a:solidFill>
              </a:defRPr>
            </a:lvl5pPr>
          </a:lstStyle>
          <a:p>
            <a:pPr lvl="0"/>
            <a:r>
              <a:rPr lang="en-US" dirty="0"/>
              <a:t>Content 1</a:t>
            </a:r>
          </a:p>
          <a:p>
            <a:pPr lvl="0"/>
            <a:r>
              <a:rPr lang="en-US" dirty="0"/>
              <a:t>Content 2</a:t>
            </a:r>
          </a:p>
          <a:p>
            <a:pPr lvl="0"/>
            <a:r>
              <a:rPr lang="en-US" dirty="0"/>
              <a:t>Content 3</a:t>
            </a:r>
          </a:p>
        </p:txBody>
      </p:sp>
      <p:sp>
        <p:nvSpPr>
          <p:cNvPr id="7" name="Slide Number Placeholder 6">
            <a:extLst>
              <a:ext uri="{FF2B5EF4-FFF2-40B4-BE49-F238E27FC236}">
                <a16:creationId xmlns:a16="http://schemas.microsoft.com/office/drawing/2014/main" id="{13F5BE61-4CEC-584C-8716-9FEDDA91C792}"/>
              </a:ext>
            </a:extLst>
          </p:cNvPr>
          <p:cNvSpPr>
            <a:spLocks noGrp="1"/>
          </p:cNvSpPr>
          <p:nvPr>
            <p:ph type="sldNum" sz="quarter" idx="12"/>
          </p:nvPr>
        </p:nvSpPr>
        <p:spPr>
          <a:xfrm>
            <a:off x="11582399" y="6369602"/>
            <a:ext cx="420757" cy="365125"/>
          </a:xfrm>
        </p:spPr>
        <p:txBody>
          <a:bodyPr/>
          <a:lstStyle/>
          <a:p>
            <a:fld id="{7F043A23-22EF-D24D-A1D1-C1291067CEBA}" type="slidenum">
              <a:rPr lang="en-US" smtClean="0"/>
              <a:t>‹#›</a:t>
            </a:fld>
            <a:endParaRPr lang="en-US"/>
          </a:p>
        </p:txBody>
      </p:sp>
      <p:cxnSp>
        <p:nvCxnSpPr>
          <p:cNvPr id="9" name="Straight Connector 8">
            <a:extLst>
              <a:ext uri="{FF2B5EF4-FFF2-40B4-BE49-F238E27FC236}">
                <a16:creationId xmlns:a16="http://schemas.microsoft.com/office/drawing/2014/main" id="{D6B2AEF9-D0F7-854A-99A4-E72820CAA384}"/>
              </a:ext>
            </a:extLst>
          </p:cNvPr>
          <p:cNvCxnSpPr/>
          <p:nvPr userDrawn="1"/>
        </p:nvCxnSpPr>
        <p:spPr>
          <a:xfrm>
            <a:off x="0" y="1141406"/>
            <a:ext cx="871993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0B312232-06EE-3E4B-98D7-B621D698EE10}"/>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10290378" y="6324127"/>
            <a:ext cx="1115760" cy="410600"/>
          </a:xfrm>
          <a:prstGeom prst="rect">
            <a:avLst/>
          </a:prstGeom>
        </p:spPr>
      </p:pic>
      <p:pic>
        <p:nvPicPr>
          <p:cNvPr id="8" name="Picture 7" descr="NPS stroked crest.png">
            <a:extLst>
              <a:ext uri="{FF2B5EF4-FFF2-40B4-BE49-F238E27FC236}">
                <a16:creationId xmlns:a16="http://schemas.microsoft.com/office/drawing/2014/main" id="{7CE65F7F-3F5A-6B42-80CC-8D1E016B77CE}"/>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496672" y="6336038"/>
            <a:ext cx="640948" cy="433217"/>
          </a:xfrm>
          <a:prstGeom prst="rect">
            <a:avLst/>
          </a:prstGeom>
        </p:spPr>
      </p:pic>
    </p:spTree>
    <p:extLst>
      <p:ext uri="{BB962C8B-B14F-4D97-AF65-F5344CB8AC3E}">
        <p14:creationId xmlns:p14="http://schemas.microsoft.com/office/powerpoint/2010/main" val="3887119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82630-211F-414B-8039-7F582B046EB6}"/>
              </a:ext>
            </a:extLst>
          </p:cNvPr>
          <p:cNvSpPr>
            <a:spLocks noGrp="1"/>
          </p:cNvSpPr>
          <p:nvPr>
            <p:ph type="title" hasCustomPrompt="1"/>
          </p:nvPr>
        </p:nvSpPr>
        <p:spPr>
          <a:xfrm>
            <a:off x="838200" y="240748"/>
            <a:ext cx="7881730" cy="880578"/>
          </a:xfrm>
        </p:spPr>
        <p:txBody>
          <a:bodyPr/>
          <a:lstStyle/>
          <a:p>
            <a:r>
              <a:rPr lang="en-US" dirty="0"/>
              <a:t>Content Slide </a:t>
            </a:r>
          </a:p>
        </p:txBody>
      </p:sp>
      <p:sp>
        <p:nvSpPr>
          <p:cNvPr id="3" name="Content Placeholder 2">
            <a:extLst>
              <a:ext uri="{FF2B5EF4-FFF2-40B4-BE49-F238E27FC236}">
                <a16:creationId xmlns:a16="http://schemas.microsoft.com/office/drawing/2014/main" id="{7A3BF365-BE3D-C041-90F3-061FA074A16D}"/>
              </a:ext>
            </a:extLst>
          </p:cNvPr>
          <p:cNvSpPr>
            <a:spLocks noGrp="1"/>
          </p:cNvSpPr>
          <p:nvPr>
            <p:ph sz="half" idx="1"/>
          </p:nvPr>
        </p:nvSpPr>
        <p:spPr>
          <a:xfrm>
            <a:off x="732995" y="1671706"/>
            <a:ext cx="4962955" cy="4505257"/>
          </a:xfrm>
        </p:spPr>
        <p:txBody>
          <a:bodyPr/>
          <a:lstStyle>
            <a:lvl1pPr marL="0" indent="0">
              <a:buFont typeface="Wingdings" pitchFamily="2" charset="2"/>
              <a:buNone/>
              <a:defRPr>
                <a:solidFill>
                  <a:schemeClr val="tx1">
                    <a:lumMod val="50000"/>
                    <a:lumOff val="50000"/>
                  </a:schemeClr>
                </a:solidFill>
              </a:defRPr>
            </a:lvl1pPr>
            <a:lvl2pPr marL="457200" indent="0">
              <a:buNone/>
              <a:defRPr>
                <a:solidFill>
                  <a:schemeClr val="tx1">
                    <a:lumMod val="50000"/>
                    <a:lumOff val="50000"/>
                  </a:schemeClr>
                </a:solidFill>
              </a:defRPr>
            </a:lvl2pPr>
            <a:lvl3pPr marL="914400" indent="0">
              <a:buNone/>
              <a:defRPr>
                <a:solidFill>
                  <a:schemeClr val="tx1">
                    <a:lumMod val="50000"/>
                    <a:lumOff val="50000"/>
                  </a:schemeClr>
                </a:solidFill>
              </a:defRPr>
            </a:lvl3pPr>
            <a:lvl4pPr marL="1371600" indent="0">
              <a:buNone/>
              <a:defRPr>
                <a:solidFill>
                  <a:schemeClr val="tx1">
                    <a:lumMod val="50000"/>
                    <a:lumOff val="50000"/>
                  </a:schemeClr>
                </a:solidFill>
              </a:defRPr>
            </a:lvl4pPr>
            <a:lvl5pPr marL="1828800" indent="0">
              <a:buNone/>
              <a:defRPr>
                <a:solidFill>
                  <a:schemeClr val="tx1">
                    <a:lumMod val="50000"/>
                    <a:lumOff val="50000"/>
                  </a:schemeClr>
                </a:solidFill>
              </a:defRPr>
            </a:lvl5pPr>
          </a:lstStyle>
          <a:p>
            <a:pPr lvl="0"/>
            <a:endParaRPr lang="en-US" dirty="0"/>
          </a:p>
        </p:txBody>
      </p:sp>
      <p:sp>
        <p:nvSpPr>
          <p:cNvPr id="7" name="Slide Number Placeholder 6">
            <a:extLst>
              <a:ext uri="{FF2B5EF4-FFF2-40B4-BE49-F238E27FC236}">
                <a16:creationId xmlns:a16="http://schemas.microsoft.com/office/drawing/2014/main" id="{13F5BE61-4CEC-584C-8716-9FEDDA91C792}"/>
              </a:ext>
            </a:extLst>
          </p:cNvPr>
          <p:cNvSpPr>
            <a:spLocks noGrp="1"/>
          </p:cNvSpPr>
          <p:nvPr>
            <p:ph type="sldNum" sz="quarter" idx="12"/>
          </p:nvPr>
        </p:nvSpPr>
        <p:spPr>
          <a:xfrm>
            <a:off x="11582399" y="6369602"/>
            <a:ext cx="420757" cy="365125"/>
          </a:xfrm>
        </p:spPr>
        <p:txBody>
          <a:bodyPr/>
          <a:lstStyle/>
          <a:p>
            <a:fld id="{7F043A23-22EF-D24D-A1D1-C1291067CEBA}" type="slidenum">
              <a:rPr lang="en-US" smtClean="0"/>
              <a:t>‹#›</a:t>
            </a:fld>
            <a:endParaRPr lang="en-US"/>
          </a:p>
        </p:txBody>
      </p:sp>
      <p:cxnSp>
        <p:nvCxnSpPr>
          <p:cNvPr id="9" name="Straight Connector 8">
            <a:extLst>
              <a:ext uri="{FF2B5EF4-FFF2-40B4-BE49-F238E27FC236}">
                <a16:creationId xmlns:a16="http://schemas.microsoft.com/office/drawing/2014/main" id="{D6B2AEF9-D0F7-854A-99A4-E72820CAA384}"/>
              </a:ext>
            </a:extLst>
          </p:cNvPr>
          <p:cNvCxnSpPr/>
          <p:nvPr userDrawn="1"/>
        </p:nvCxnSpPr>
        <p:spPr>
          <a:xfrm>
            <a:off x="0" y="1124153"/>
            <a:ext cx="871993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8" name="Subtitle 2">
            <a:extLst>
              <a:ext uri="{FF2B5EF4-FFF2-40B4-BE49-F238E27FC236}">
                <a16:creationId xmlns:a16="http://schemas.microsoft.com/office/drawing/2014/main" id="{93DB9201-9ABC-784A-8A68-FBFC1FF92A29}"/>
              </a:ext>
            </a:extLst>
          </p:cNvPr>
          <p:cNvSpPr>
            <a:spLocks noGrp="1"/>
          </p:cNvSpPr>
          <p:nvPr>
            <p:ph type="subTitle" idx="10" hasCustomPrompt="1"/>
          </p:nvPr>
        </p:nvSpPr>
        <p:spPr>
          <a:xfrm>
            <a:off x="6128378" y="1671706"/>
            <a:ext cx="5330627" cy="4505243"/>
          </a:xfrm>
          <a:solidFill>
            <a:srgbClr val="002A58"/>
          </a:solidFill>
        </p:spPr>
        <p:txBody>
          <a:bodyPr lIns="274320" tIns="274320" rIns="274320" bIns="274320">
            <a:normAutofit/>
          </a:bodyPr>
          <a:lstStyle>
            <a:lvl1pPr marL="0" indent="0" algn="l">
              <a:lnSpc>
                <a:spcPts val="2400"/>
              </a:lnSpc>
              <a:buNone/>
              <a:defRPr sz="2000">
                <a:solidFill>
                  <a:schemeClr val="accent4">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or key point]</a:t>
            </a:r>
          </a:p>
        </p:txBody>
      </p:sp>
      <p:pic>
        <p:nvPicPr>
          <p:cNvPr id="10" name="Picture 9">
            <a:extLst>
              <a:ext uri="{FF2B5EF4-FFF2-40B4-BE49-F238E27FC236}">
                <a16:creationId xmlns:a16="http://schemas.microsoft.com/office/drawing/2014/main" id="{A6C9509A-367F-8745-9F04-670A6FEC7702}"/>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10290378" y="6324127"/>
            <a:ext cx="1115760" cy="410600"/>
          </a:xfrm>
          <a:prstGeom prst="rect">
            <a:avLst/>
          </a:prstGeom>
        </p:spPr>
      </p:pic>
      <p:pic>
        <p:nvPicPr>
          <p:cNvPr id="11" name="Picture 10">
            <a:extLst>
              <a:ext uri="{FF2B5EF4-FFF2-40B4-BE49-F238E27FC236}">
                <a16:creationId xmlns:a16="http://schemas.microsoft.com/office/drawing/2014/main" id="{1B713EF9-4F42-E54B-8650-D90A12631571}"/>
              </a:ext>
            </a:extLst>
          </p:cNvPr>
          <p:cNvPicPr>
            <a:picLocks noChangeAspect="1"/>
          </p:cNvPicPr>
          <p:nvPr userDrawn="1"/>
        </p:nvPicPr>
        <p:blipFill>
          <a:blip r:embed="rId2"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10290378" y="6324127"/>
            <a:ext cx="1115760" cy="410600"/>
          </a:xfrm>
          <a:prstGeom prst="rect">
            <a:avLst/>
          </a:prstGeom>
        </p:spPr>
      </p:pic>
      <p:pic>
        <p:nvPicPr>
          <p:cNvPr id="12" name="Picture 11" descr="NPS stroked crest.png">
            <a:extLst>
              <a:ext uri="{FF2B5EF4-FFF2-40B4-BE49-F238E27FC236}">
                <a16:creationId xmlns:a16="http://schemas.microsoft.com/office/drawing/2014/main" id="{522CE909-B51F-6947-B44F-75B647EB5F09}"/>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9496672" y="6336038"/>
            <a:ext cx="640948" cy="433217"/>
          </a:xfrm>
          <a:prstGeom prst="rect">
            <a:avLst/>
          </a:prstGeom>
        </p:spPr>
      </p:pic>
    </p:spTree>
    <p:extLst>
      <p:ext uri="{BB962C8B-B14F-4D97-AF65-F5344CB8AC3E}">
        <p14:creationId xmlns:p14="http://schemas.microsoft.com/office/powerpoint/2010/main" val="3044101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FB362024-5AEF-4C4A-B2E6-AF3012171AFA}"/>
              </a:ext>
            </a:extLst>
          </p:cNvPr>
          <p:cNvSpPr>
            <a:spLocks noGrp="1"/>
          </p:cNvSpPr>
          <p:nvPr>
            <p:ph sz="half" idx="1" hasCustomPrompt="1"/>
          </p:nvPr>
        </p:nvSpPr>
        <p:spPr>
          <a:xfrm>
            <a:off x="665920" y="490330"/>
            <a:ext cx="9896063" cy="5698436"/>
          </a:xfrm>
        </p:spPr>
        <p:txBody>
          <a:bodyPr/>
          <a:lstStyle>
            <a:lvl1pPr marL="0" indent="0">
              <a:buNone/>
              <a:defRPr>
                <a:solidFill>
                  <a:schemeClr val="tx1">
                    <a:lumMod val="50000"/>
                    <a:lumOff val="50000"/>
                  </a:schemeClr>
                </a:solidFill>
              </a:defRPr>
            </a:lvl1pPr>
            <a:lvl2pPr marL="457200" indent="0">
              <a:buNone/>
              <a:defRPr>
                <a:solidFill>
                  <a:schemeClr val="tx1">
                    <a:lumMod val="50000"/>
                    <a:lumOff val="50000"/>
                  </a:schemeClr>
                </a:solidFill>
              </a:defRPr>
            </a:lvl2pPr>
            <a:lvl3pPr marL="914400" indent="0">
              <a:buNone/>
              <a:defRPr>
                <a:solidFill>
                  <a:schemeClr val="tx1">
                    <a:lumMod val="50000"/>
                    <a:lumOff val="50000"/>
                  </a:schemeClr>
                </a:solidFill>
              </a:defRPr>
            </a:lvl3pPr>
            <a:lvl4pPr marL="1371600" indent="0">
              <a:buNone/>
              <a:defRPr>
                <a:solidFill>
                  <a:schemeClr val="tx1">
                    <a:lumMod val="50000"/>
                    <a:lumOff val="50000"/>
                  </a:schemeClr>
                </a:solidFill>
              </a:defRPr>
            </a:lvl4pPr>
            <a:lvl5pPr marL="1828800" indent="0">
              <a:buNone/>
              <a:defRPr>
                <a:solidFill>
                  <a:schemeClr val="tx1">
                    <a:lumMod val="50000"/>
                    <a:lumOff val="50000"/>
                  </a:schemeClr>
                </a:solidFill>
              </a:defRPr>
            </a:lvl5pPr>
          </a:lstStyle>
          <a:p>
            <a:pPr lvl="0"/>
            <a:r>
              <a:rPr lang="en-US" dirty="0"/>
              <a:t>[Paste Photo Here]</a:t>
            </a:r>
          </a:p>
        </p:txBody>
      </p:sp>
      <p:sp>
        <p:nvSpPr>
          <p:cNvPr id="7" name="Subtitle 2">
            <a:extLst>
              <a:ext uri="{FF2B5EF4-FFF2-40B4-BE49-F238E27FC236}">
                <a16:creationId xmlns:a16="http://schemas.microsoft.com/office/drawing/2014/main" id="{63FFC8BA-3DE9-8C49-8B1A-54CF0CA39E6A}"/>
              </a:ext>
            </a:extLst>
          </p:cNvPr>
          <p:cNvSpPr>
            <a:spLocks noGrp="1"/>
          </p:cNvSpPr>
          <p:nvPr>
            <p:ph type="subTitle" idx="10" hasCustomPrompt="1"/>
          </p:nvPr>
        </p:nvSpPr>
        <p:spPr>
          <a:xfrm>
            <a:off x="8643669" y="1443209"/>
            <a:ext cx="3038122" cy="4060444"/>
          </a:xfrm>
          <a:solidFill>
            <a:srgbClr val="002A58"/>
          </a:solidFill>
        </p:spPr>
        <p:txBody>
          <a:bodyPr lIns="274320" tIns="274320" rIns="274320" bIns="274320">
            <a:noAutofit/>
          </a:bodyPr>
          <a:lstStyle>
            <a:lvl1pPr marL="0" indent="0" algn="l">
              <a:buNone/>
              <a:defRPr sz="2000">
                <a:solidFill>
                  <a:schemeClr val="accent4">
                    <a:lumMod val="60000"/>
                    <a:lumOff val="4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[quote or key point]</a:t>
            </a:r>
          </a:p>
        </p:txBody>
      </p:sp>
      <p:sp>
        <p:nvSpPr>
          <p:cNvPr id="9" name="Slide Number Placeholder 6">
            <a:extLst>
              <a:ext uri="{FF2B5EF4-FFF2-40B4-BE49-F238E27FC236}">
                <a16:creationId xmlns:a16="http://schemas.microsoft.com/office/drawing/2014/main" id="{E4834F70-0877-534B-A175-A0F25DCB97EF}"/>
              </a:ext>
            </a:extLst>
          </p:cNvPr>
          <p:cNvSpPr>
            <a:spLocks noGrp="1"/>
          </p:cNvSpPr>
          <p:nvPr>
            <p:ph type="sldNum" sz="quarter" idx="12"/>
          </p:nvPr>
        </p:nvSpPr>
        <p:spPr>
          <a:xfrm>
            <a:off x="11582399" y="6369602"/>
            <a:ext cx="420757" cy="365125"/>
          </a:xfrm>
        </p:spPr>
        <p:txBody>
          <a:bodyPr/>
          <a:lstStyle/>
          <a:p>
            <a:fld id="{7F043A23-22EF-D24D-A1D1-C1291067CEBA}" type="slidenum">
              <a:rPr lang="en-US" smtClean="0"/>
              <a:t>‹#›</a:t>
            </a:fld>
            <a:endParaRPr lang="en-US"/>
          </a:p>
        </p:txBody>
      </p:sp>
      <p:pic>
        <p:nvPicPr>
          <p:cNvPr id="6" name="Picture 5">
            <a:extLst>
              <a:ext uri="{FF2B5EF4-FFF2-40B4-BE49-F238E27FC236}">
                <a16:creationId xmlns:a16="http://schemas.microsoft.com/office/drawing/2014/main" id="{4AA57F9E-75F5-4549-AEB0-C7DE56AF39E8}"/>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tretch>
            <a:fillRect/>
          </a:stretch>
        </p:blipFill>
        <p:spPr>
          <a:xfrm>
            <a:off x="10290378" y="6324127"/>
            <a:ext cx="1115760" cy="410600"/>
          </a:xfrm>
          <a:prstGeom prst="rect">
            <a:avLst/>
          </a:prstGeom>
        </p:spPr>
      </p:pic>
      <p:pic>
        <p:nvPicPr>
          <p:cNvPr id="8" name="Picture 7" descr="NPS stroked crest.png">
            <a:extLst>
              <a:ext uri="{FF2B5EF4-FFF2-40B4-BE49-F238E27FC236}">
                <a16:creationId xmlns:a16="http://schemas.microsoft.com/office/drawing/2014/main" id="{9EE3D15A-355D-BB40-BB8F-76E181FAB44A}"/>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496672" y="6336038"/>
            <a:ext cx="640948" cy="433217"/>
          </a:xfrm>
          <a:prstGeom prst="rect">
            <a:avLst/>
          </a:prstGeom>
        </p:spPr>
      </p:pic>
    </p:spTree>
    <p:extLst>
      <p:ext uri="{BB962C8B-B14F-4D97-AF65-F5344CB8AC3E}">
        <p14:creationId xmlns:p14="http://schemas.microsoft.com/office/powerpoint/2010/main" val="2221503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82630-211F-414B-8039-7F582B046EB6}"/>
              </a:ext>
            </a:extLst>
          </p:cNvPr>
          <p:cNvSpPr>
            <a:spLocks noGrp="1"/>
          </p:cNvSpPr>
          <p:nvPr>
            <p:ph type="title" hasCustomPrompt="1"/>
          </p:nvPr>
        </p:nvSpPr>
        <p:spPr>
          <a:xfrm>
            <a:off x="6997530" y="2670706"/>
            <a:ext cx="4705624" cy="778752"/>
          </a:xfrm>
        </p:spPr>
        <p:txBody>
          <a:bodyPr/>
          <a:lstStyle>
            <a:lvl1pPr algn="ctr">
              <a:defRPr/>
            </a:lvl1pPr>
          </a:lstStyle>
          <a:p>
            <a:r>
              <a:rPr lang="en-US" dirty="0"/>
              <a:t>Thank You</a:t>
            </a:r>
          </a:p>
        </p:txBody>
      </p:sp>
      <p:cxnSp>
        <p:nvCxnSpPr>
          <p:cNvPr id="9" name="Straight Connector 8">
            <a:extLst>
              <a:ext uri="{FF2B5EF4-FFF2-40B4-BE49-F238E27FC236}">
                <a16:creationId xmlns:a16="http://schemas.microsoft.com/office/drawing/2014/main" id="{D6B2AEF9-D0F7-854A-99A4-E72820CAA384}"/>
              </a:ext>
            </a:extLst>
          </p:cNvPr>
          <p:cNvCxnSpPr>
            <a:cxnSpLocks/>
          </p:cNvCxnSpPr>
          <p:nvPr userDrawn="1"/>
        </p:nvCxnSpPr>
        <p:spPr>
          <a:xfrm>
            <a:off x="6996265" y="3562272"/>
            <a:ext cx="4706889"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pic>
        <p:nvPicPr>
          <p:cNvPr id="6" name="Picture 5" descr="NPS stroked crest.png">
            <a:extLst>
              <a:ext uri="{FF2B5EF4-FFF2-40B4-BE49-F238E27FC236}">
                <a16:creationId xmlns:a16="http://schemas.microsoft.com/office/drawing/2014/main" id="{AC38C153-9406-7049-8BD8-7A15BE65C2A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58340" y="5583118"/>
            <a:ext cx="1532718" cy="1035965"/>
          </a:xfrm>
          <a:prstGeom prst="rect">
            <a:avLst/>
          </a:prstGeom>
        </p:spPr>
      </p:pic>
      <p:pic>
        <p:nvPicPr>
          <p:cNvPr id="8" name="Picture 7">
            <a:extLst>
              <a:ext uri="{FF2B5EF4-FFF2-40B4-BE49-F238E27FC236}">
                <a16:creationId xmlns:a16="http://schemas.microsoft.com/office/drawing/2014/main" id="{68A05957-D65E-004D-A3CE-11FA03B1AB0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155362" y="5583118"/>
            <a:ext cx="2513380" cy="924924"/>
          </a:xfrm>
          <a:prstGeom prst="rect">
            <a:avLst/>
          </a:prstGeom>
        </p:spPr>
      </p:pic>
      <p:grpSp>
        <p:nvGrpSpPr>
          <p:cNvPr id="23" name="Group 22">
            <a:extLst>
              <a:ext uri="{FF2B5EF4-FFF2-40B4-BE49-F238E27FC236}">
                <a16:creationId xmlns:a16="http://schemas.microsoft.com/office/drawing/2014/main" id="{E369D379-1D64-024E-9162-BBBD5171CE84}"/>
              </a:ext>
            </a:extLst>
          </p:cNvPr>
          <p:cNvGrpSpPr/>
          <p:nvPr userDrawn="1"/>
        </p:nvGrpSpPr>
        <p:grpSpPr>
          <a:xfrm>
            <a:off x="-1" y="0"/>
            <a:ext cx="6393848" cy="6858000"/>
            <a:chOff x="-1" y="0"/>
            <a:chExt cx="6393848" cy="6858000"/>
          </a:xfrm>
        </p:grpSpPr>
        <p:pic>
          <p:nvPicPr>
            <p:cNvPr id="14" name="Picture 13">
              <a:extLst>
                <a:ext uri="{FF2B5EF4-FFF2-40B4-BE49-F238E27FC236}">
                  <a16:creationId xmlns:a16="http://schemas.microsoft.com/office/drawing/2014/main" id="{A3E5DF5D-7074-AD48-A8B7-148A671E8271}"/>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2679390" y="2378322"/>
              <a:ext cx="3710501" cy="2177236"/>
            </a:xfrm>
            <a:prstGeom prst="rect">
              <a:avLst/>
            </a:prstGeom>
          </p:spPr>
        </p:pic>
        <p:pic>
          <p:nvPicPr>
            <p:cNvPr id="15" name="Picture 14">
              <a:extLst>
                <a:ext uri="{FF2B5EF4-FFF2-40B4-BE49-F238E27FC236}">
                  <a16:creationId xmlns:a16="http://schemas.microsoft.com/office/drawing/2014/main" id="{66B099BD-DEBE-914B-8481-780C75FA0DFA}"/>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3454328" y="0"/>
              <a:ext cx="2935564" cy="2378322"/>
            </a:xfrm>
            <a:prstGeom prst="rect">
              <a:avLst/>
            </a:prstGeom>
          </p:spPr>
        </p:pic>
        <p:pic>
          <p:nvPicPr>
            <p:cNvPr id="16" name="Picture 15">
              <a:extLst>
                <a:ext uri="{FF2B5EF4-FFF2-40B4-BE49-F238E27FC236}">
                  <a16:creationId xmlns:a16="http://schemas.microsoft.com/office/drawing/2014/main" id="{D8E67AEF-3590-2F42-B269-905EA180270D}"/>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0" y="0"/>
              <a:ext cx="3603769" cy="2378322"/>
            </a:xfrm>
            <a:prstGeom prst="rect">
              <a:avLst/>
            </a:prstGeom>
          </p:spPr>
        </p:pic>
        <p:pic>
          <p:nvPicPr>
            <p:cNvPr id="18" name="Picture 17">
              <a:extLst>
                <a:ext uri="{FF2B5EF4-FFF2-40B4-BE49-F238E27FC236}">
                  <a16:creationId xmlns:a16="http://schemas.microsoft.com/office/drawing/2014/main" id="{1917C1A2-B52A-584B-A348-EFDC0B3A7CB0}"/>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1" y="2378322"/>
              <a:ext cx="2679389" cy="2177236"/>
            </a:xfrm>
            <a:prstGeom prst="rect">
              <a:avLst/>
            </a:prstGeom>
          </p:spPr>
        </p:pic>
        <p:pic>
          <p:nvPicPr>
            <p:cNvPr id="20" name="Picture 19">
              <a:extLst>
                <a:ext uri="{FF2B5EF4-FFF2-40B4-BE49-F238E27FC236}">
                  <a16:creationId xmlns:a16="http://schemas.microsoft.com/office/drawing/2014/main" id="{DF58DF4E-7AF1-E444-AE0D-453ABA799DFB}"/>
                </a:ext>
              </a:extLst>
            </p:cNvPr>
            <p:cNvPicPr>
              <a:picLocks noChangeAspect="1"/>
            </p:cNvPicPr>
            <p:nvPr userDrawn="1"/>
          </p:nvPicPr>
          <p:blipFill rotWithShape="1">
            <a:blip r:embed="rId8" cstate="screen">
              <a:extLst>
                <a:ext uri="{28A0092B-C50C-407E-A947-70E740481C1C}">
                  <a14:useLocalDpi xmlns:a14="http://schemas.microsoft.com/office/drawing/2010/main"/>
                </a:ext>
              </a:extLst>
            </a:blip>
            <a:srcRect/>
            <a:stretch/>
          </p:blipFill>
          <p:spPr>
            <a:xfrm>
              <a:off x="3425723" y="4555558"/>
              <a:ext cx="2968124" cy="2302442"/>
            </a:xfrm>
            <a:prstGeom prst="rect">
              <a:avLst/>
            </a:prstGeom>
          </p:spPr>
        </p:pic>
        <p:pic>
          <p:nvPicPr>
            <p:cNvPr id="17" name="Picture 16">
              <a:extLst>
                <a:ext uri="{FF2B5EF4-FFF2-40B4-BE49-F238E27FC236}">
                  <a16:creationId xmlns:a16="http://schemas.microsoft.com/office/drawing/2014/main" id="{714E552F-425F-3540-8507-CE20BACB0001}"/>
                </a:ext>
              </a:extLst>
            </p:cNvPr>
            <p:cNvPicPr>
              <a:picLocks noChangeAspect="1"/>
            </p:cNvPicPr>
            <p:nvPr userDrawn="1"/>
          </p:nvPicPr>
          <p:blipFill rotWithShape="1">
            <a:blip r:embed="rId9" cstate="screen">
              <a:extLst>
                <a:ext uri="{28A0092B-C50C-407E-A947-70E740481C1C}">
                  <a14:useLocalDpi xmlns:a14="http://schemas.microsoft.com/office/drawing/2010/main"/>
                </a:ext>
              </a:extLst>
            </a:blip>
            <a:srcRect/>
            <a:stretch/>
          </p:blipFill>
          <p:spPr>
            <a:xfrm>
              <a:off x="-1" y="4555558"/>
              <a:ext cx="3425723" cy="2302442"/>
            </a:xfrm>
            <a:prstGeom prst="rect">
              <a:avLst/>
            </a:prstGeom>
          </p:spPr>
        </p:pic>
      </p:grpSp>
      <p:sp>
        <p:nvSpPr>
          <p:cNvPr id="21" name="TextBox 20">
            <a:extLst>
              <a:ext uri="{FF2B5EF4-FFF2-40B4-BE49-F238E27FC236}">
                <a16:creationId xmlns:a16="http://schemas.microsoft.com/office/drawing/2014/main" id="{85B31B08-ACC1-8C4B-A5F2-5EEE693FAC22}"/>
              </a:ext>
            </a:extLst>
          </p:cNvPr>
          <p:cNvSpPr txBox="1"/>
          <p:nvPr userDrawn="1"/>
        </p:nvSpPr>
        <p:spPr>
          <a:xfrm>
            <a:off x="6994117" y="3874759"/>
            <a:ext cx="4841568" cy="369332"/>
          </a:xfrm>
          <a:prstGeom prst="rect">
            <a:avLst/>
          </a:prstGeom>
          <a:noFill/>
        </p:spPr>
        <p:txBody>
          <a:bodyPr wrap="square" rtlCol="0">
            <a:spAutoFit/>
          </a:bodyPr>
          <a:lstStyle/>
          <a:p>
            <a:pPr algn="ctr"/>
            <a:r>
              <a:rPr lang="en-US" dirty="0">
                <a:hlinkClick r:id="rId10"/>
              </a:rPr>
              <a:t>https://my.nps.edu/web/dl/degProgs_MHSI</a:t>
            </a:r>
            <a:endParaRPr lang="en-US" dirty="0">
              <a:solidFill>
                <a:schemeClr val="tx1">
                  <a:lumMod val="50000"/>
                  <a:lumOff val="50000"/>
                </a:schemeClr>
              </a:solidFill>
            </a:endParaRPr>
          </a:p>
        </p:txBody>
      </p:sp>
      <p:cxnSp>
        <p:nvCxnSpPr>
          <p:cNvPr id="24" name="Straight Connector 23">
            <a:extLst>
              <a:ext uri="{FF2B5EF4-FFF2-40B4-BE49-F238E27FC236}">
                <a16:creationId xmlns:a16="http://schemas.microsoft.com/office/drawing/2014/main" id="{D9198D21-F014-1F45-B2F9-A055F1C11C49}"/>
              </a:ext>
            </a:extLst>
          </p:cNvPr>
          <p:cNvCxnSpPr>
            <a:cxnSpLocks/>
          </p:cNvCxnSpPr>
          <p:nvPr userDrawn="1"/>
        </p:nvCxnSpPr>
        <p:spPr>
          <a:xfrm>
            <a:off x="6994117" y="3624519"/>
            <a:ext cx="4706889" cy="0"/>
          </a:xfrm>
          <a:prstGeom prst="line">
            <a:avLst/>
          </a:prstGeom>
          <a:ln w="28575">
            <a:solidFill>
              <a:srgbClr val="FFD55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2429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5"/>
        <p:cNvGrpSpPr/>
        <p:nvPr/>
      </p:nvGrpSpPr>
      <p:grpSpPr>
        <a:xfrm>
          <a:off x="0" y="0"/>
          <a:ext cx="0" cy="0"/>
          <a:chOff x="0" y="0"/>
          <a:chExt cx="0" cy="0"/>
        </a:xfrm>
      </p:grpSpPr>
      <p:sp>
        <p:nvSpPr>
          <p:cNvPr id="16" name="Google Shape;16;p2"/>
          <p:cNvSpPr/>
          <p:nvPr/>
        </p:nvSpPr>
        <p:spPr>
          <a:xfrm>
            <a:off x="0" y="-51227"/>
            <a:ext cx="6220106" cy="6909227"/>
          </a:xfrm>
          <a:prstGeom prst="rect">
            <a:avLst/>
          </a:prstGeom>
          <a:solidFill>
            <a:srgbClr val="002A58"/>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 name="Google Shape;17;p2"/>
          <p:cNvSpPr txBox="1">
            <a:spLocks noGrp="1"/>
          </p:cNvSpPr>
          <p:nvPr>
            <p:ph type="ctrTitle"/>
          </p:nvPr>
        </p:nvSpPr>
        <p:spPr>
          <a:xfrm>
            <a:off x="313084" y="1265767"/>
            <a:ext cx="5536094" cy="2968096"/>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3600"/>
              <a:buFont typeface="Arial"/>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
          <p:cNvSpPr txBox="1">
            <a:spLocks noGrp="1"/>
          </p:cNvSpPr>
          <p:nvPr>
            <p:ph type="subTitle" idx="1"/>
          </p:nvPr>
        </p:nvSpPr>
        <p:spPr>
          <a:xfrm>
            <a:off x="313083" y="4400550"/>
            <a:ext cx="5536093" cy="1581150"/>
          </a:xfrm>
          <a:prstGeom prst="rect">
            <a:avLst/>
          </a:prstGeom>
          <a:noFill/>
          <a:ln>
            <a:noFill/>
          </a:ln>
        </p:spPr>
        <p:txBody>
          <a:bodyPr spcFirstLastPara="1" wrap="square" lIns="91425" tIns="45700" rIns="91425" bIns="45700" anchor="t" anchorCtr="0">
            <a:noAutofit/>
          </a:bodyPr>
          <a:lstStyle>
            <a:lvl1pPr lvl="0" algn="l">
              <a:lnSpc>
                <a:spcPct val="90000"/>
              </a:lnSpc>
              <a:spcBef>
                <a:spcPts val="1000"/>
              </a:spcBef>
              <a:spcAft>
                <a:spcPts val="0"/>
              </a:spcAft>
              <a:buClr>
                <a:srgbClr val="FFD966"/>
              </a:buClr>
              <a:buSzPts val="2000"/>
              <a:buNone/>
              <a:defRPr sz="2000">
                <a:solidFill>
                  <a:srgbClr val="FFD966"/>
                </a:solidFill>
              </a:defRPr>
            </a:lvl1pPr>
            <a:lvl2pPr lvl="1" algn="ctr">
              <a:lnSpc>
                <a:spcPct val="90000"/>
              </a:lnSpc>
              <a:spcBef>
                <a:spcPts val="500"/>
              </a:spcBef>
              <a:spcAft>
                <a:spcPts val="0"/>
              </a:spcAft>
              <a:buClr>
                <a:srgbClr val="595959"/>
              </a:buClr>
              <a:buSzPts val="2000"/>
              <a:buNone/>
              <a:defRPr sz="2000"/>
            </a:lvl2pPr>
            <a:lvl3pPr lvl="2" algn="ctr">
              <a:lnSpc>
                <a:spcPct val="90000"/>
              </a:lnSpc>
              <a:spcBef>
                <a:spcPts val="500"/>
              </a:spcBef>
              <a:spcAft>
                <a:spcPts val="0"/>
              </a:spcAft>
              <a:buClr>
                <a:srgbClr val="595959"/>
              </a:buClr>
              <a:buSzPts val="1800"/>
              <a:buNone/>
              <a:defRPr sz="1800"/>
            </a:lvl3pPr>
            <a:lvl4pPr lvl="3" algn="ctr">
              <a:lnSpc>
                <a:spcPct val="90000"/>
              </a:lnSpc>
              <a:spcBef>
                <a:spcPts val="500"/>
              </a:spcBef>
              <a:spcAft>
                <a:spcPts val="0"/>
              </a:spcAft>
              <a:buClr>
                <a:srgbClr val="595959"/>
              </a:buClr>
              <a:buSzPts val="1600"/>
              <a:buNone/>
              <a:defRPr sz="1600"/>
            </a:lvl4pPr>
            <a:lvl5pPr lvl="4" algn="ctr">
              <a:lnSpc>
                <a:spcPct val="90000"/>
              </a:lnSpc>
              <a:spcBef>
                <a:spcPts val="500"/>
              </a:spcBef>
              <a:spcAft>
                <a:spcPts val="0"/>
              </a:spcAft>
              <a:buClr>
                <a:srgbClr val="595959"/>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9" name="Google Shape;19;p2" descr="NPS stroked crest.png"/>
          <p:cNvPicPr preferRelativeResize="0"/>
          <p:nvPr/>
        </p:nvPicPr>
        <p:blipFill rotWithShape="1">
          <a:blip r:embed="rId2">
            <a:alphaModFix/>
          </a:blip>
          <a:srcRect/>
          <a:stretch/>
        </p:blipFill>
        <p:spPr>
          <a:xfrm>
            <a:off x="8736669" y="5897496"/>
            <a:ext cx="1154929" cy="780617"/>
          </a:xfrm>
          <a:prstGeom prst="rect">
            <a:avLst/>
          </a:prstGeom>
          <a:noFill/>
          <a:ln>
            <a:noFill/>
          </a:ln>
        </p:spPr>
      </p:pic>
      <p:pic>
        <p:nvPicPr>
          <p:cNvPr id="20" name="Google Shape;20;p2"/>
          <p:cNvPicPr preferRelativeResize="0"/>
          <p:nvPr/>
        </p:nvPicPr>
        <p:blipFill rotWithShape="1">
          <a:blip r:embed="rId3">
            <a:alphaModFix/>
          </a:blip>
          <a:srcRect/>
          <a:stretch/>
        </p:blipFill>
        <p:spPr>
          <a:xfrm>
            <a:off x="9932002" y="5878446"/>
            <a:ext cx="2009048" cy="739330"/>
          </a:xfrm>
          <a:prstGeom prst="rect">
            <a:avLst/>
          </a:prstGeom>
          <a:noFill/>
          <a:ln>
            <a:noFill/>
          </a:ln>
        </p:spPr>
      </p:pic>
      <p:pic>
        <p:nvPicPr>
          <p:cNvPr id="21" name="Google Shape;21;p2"/>
          <p:cNvPicPr preferRelativeResize="0"/>
          <p:nvPr/>
        </p:nvPicPr>
        <p:blipFill rotWithShape="1">
          <a:blip r:embed="rId4">
            <a:alphaModFix/>
          </a:blip>
          <a:srcRect/>
          <a:stretch/>
        </p:blipFill>
        <p:spPr>
          <a:xfrm>
            <a:off x="6080502" y="-51227"/>
            <a:ext cx="2594621" cy="6909227"/>
          </a:xfrm>
          <a:prstGeom prst="rect">
            <a:avLst/>
          </a:prstGeom>
          <a:noFill/>
          <a:ln>
            <a:noFill/>
          </a:ln>
        </p:spPr>
      </p:pic>
    </p:spTree>
    <p:extLst>
      <p:ext uri="{BB962C8B-B14F-4D97-AF65-F5344CB8AC3E}">
        <p14:creationId xmlns:p14="http://schemas.microsoft.com/office/powerpoint/2010/main" val="12649915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838200" y="607257"/>
            <a:ext cx="7881730" cy="880578"/>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3"/>
          <p:cNvSpPr txBox="1">
            <a:spLocks noGrp="1"/>
          </p:cNvSpPr>
          <p:nvPr>
            <p:ph type="body" idx="1"/>
          </p:nvPr>
        </p:nvSpPr>
        <p:spPr>
          <a:xfrm>
            <a:off x="838200" y="1825625"/>
            <a:ext cx="7772400" cy="435133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7F7F7F"/>
              </a:buClr>
              <a:buSzPts val="2800"/>
              <a:buNone/>
              <a:defRPr>
                <a:solidFill>
                  <a:srgbClr val="7F7F7F"/>
                </a:solidFill>
              </a:defRPr>
            </a:lvl1pPr>
            <a:lvl2pPr marL="914400" lvl="1" indent="-228600" algn="l">
              <a:lnSpc>
                <a:spcPct val="90000"/>
              </a:lnSpc>
              <a:spcBef>
                <a:spcPts val="500"/>
              </a:spcBef>
              <a:spcAft>
                <a:spcPts val="0"/>
              </a:spcAft>
              <a:buClr>
                <a:srgbClr val="7F7F7F"/>
              </a:buClr>
              <a:buSzPts val="2400"/>
              <a:buNone/>
              <a:defRPr>
                <a:solidFill>
                  <a:srgbClr val="7F7F7F"/>
                </a:solidFill>
              </a:defRPr>
            </a:lvl2pPr>
            <a:lvl3pPr marL="1371600" lvl="2" indent="-228600" algn="l">
              <a:lnSpc>
                <a:spcPct val="90000"/>
              </a:lnSpc>
              <a:spcBef>
                <a:spcPts val="500"/>
              </a:spcBef>
              <a:spcAft>
                <a:spcPts val="0"/>
              </a:spcAft>
              <a:buClr>
                <a:srgbClr val="7F7F7F"/>
              </a:buClr>
              <a:buSzPts val="2000"/>
              <a:buNone/>
              <a:defRPr>
                <a:solidFill>
                  <a:srgbClr val="7F7F7F"/>
                </a:solidFill>
              </a:defRPr>
            </a:lvl3pPr>
            <a:lvl4pPr marL="1828800" lvl="3" indent="-228600" algn="l">
              <a:lnSpc>
                <a:spcPct val="90000"/>
              </a:lnSpc>
              <a:spcBef>
                <a:spcPts val="500"/>
              </a:spcBef>
              <a:spcAft>
                <a:spcPts val="0"/>
              </a:spcAft>
              <a:buClr>
                <a:srgbClr val="7F7F7F"/>
              </a:buClr>
              <a:buSzPts val="1800"/>
              <a:buNone/>
              <a:defRPr>
                <a:solidFill>
                  <a:srgbClr val="7F7F7F"/>
                </a:solidFill>
              </a:defRPr>
            </a:lvl4pPr>
            <a:lvl5pPr marL="2286000" lvl="4" indent="-228600" algn="l">
              <a:lnSpc>
                <a:spcPct val="90000"/>
              </a:lnSpc>
              <a:spcBef>
                <a:spcPts val="500"/>
              </a:spcBef>
              <a:spcAft>
                <a:spcPts val="0"/>
              </a:spcAft>
              <a:buClr>
                <a:srgbClr val="7F7F7F"/>
              </a:buClr>
              <a:buSzPts val="1800"/>
              <a:buNone/>
              <a:defRPr>
                <a:solidFill>
                  <a:srgbClr val="7F7F7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25" name="Google Shape;25;p3"/>
          <p:cNvCxnSpPr/>
          <p:nvPr/>
        </p:nvCxnSpPr>
        <p:spPr>
          <a:xfrm>
            <a:off x="838200" y="1600431"/>
            <a:ext cx="7881730" cy="0"/>
          </a:xfrm>
          <a:prstGeom prst="straightConnector1">
            <a:avLst/>
          </a:prstGeom>
          <a:noFill/>
          <a:ln w="28575" cap="flat" cmpd="sng">
            <a:solidFill>
              <a:schemeClr val="dk2"/>
            </a:solidFill>
            <a:prstDash val="solid"/>
            <a:miter lim="800000"/>
            <a:headEnd type="none" w="sm" len="sm"/>
            <a:tailEnd type="none" w="sm" len="sm"/>
          </a:ln>
        </p:spPr>
      </p:cxnSp>
      <p:pic>
        <p:nvPicPr>
          <p:cNvPr id="26" name="Google Shape;26;p3" descr="NPS stroked crest.png"/>
          <p:cNvPicPr preferRelativeResize="0"/>
          <p:nvPr/>
        </p:nvPicPr>
        <p:blipFill rotWithShape="1">
          <a:blip r:embed="rId2">
            <a:alphaModFix/>
          </a:blip>
          <a:srcRect/>
          <a:stretch/>
        </p:blipFill>
        <p:spPr>
          <a:xfrm>
            <a:off x="9214339" y="6214496"/>
            <a:ext cx="818814" cy="553437"/>
          </a:xfrm>
          <a:prstGeom prst="rect">
            <a:avLst/>
          </a:prstGeom>
          <a:noFill/>
          <a:ln>
            <a:noFill/>
          </a:ln>
        </p:spPr>
      </p:pic>
      <p:pic>
        <p:nvPicPr>
          <p:cNvPr id="27" name="Google Shape;27;p3"/>
          <p:cNvPicPr preferRelativeResize="0"/>
          <p:nvPr/>
        </p:nvPicPr>
        <p:blipFill rotWithShape="1">
          <a:blip r:embed="rId3">
            <a:alphaModFix/>
          </a:blip>
          <a:srcRect/>
          <a:stretch/>
        </p:blipFill>
        <p:spPr>
          <a:xfrm>
            <a:off x="10158046" y="6214496"/>
            <a:ext cx="1485521" cy="546672"/>
          </a:xfrm>
          <a:prstGeom prst="rect">
            <a:avLst/>
          </a:prstGeom>
          <a:noFill/>
          <a:ln>
            <a:noFill/>
          </a:ln>
        </p:spPr>
      </p:pic>
    </p:spTree>
    <p:extLst>
      <p:ext uri="{BB962C8B-B14F-4D97-AF65-F5344CB8AC3E}">
        <p14:creationId xmlns:p14="http://schemas.microsoft.com/office/powerpoint/2010/main" val="3541510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147A24-B69C-B44A-9D09-3DB905B36F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DE19709-6940-9C46-9D89-7AF27AA520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813C155-1578-9340-A943-FBC28E37AA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C2B6C836-2559-4659-846D-ACE7313554BF}" type="datetime1">
              <a:rPr lang="en-US" smtClean="0"/>
              <a:t>12/6/2019</a:t>
            </a:fld>
            <a:endParaRPr lang="en-US"/>
          </a:p>
        </p:txBody>
      </p:sp>
      <p:sp>
        <p:nvSpPr>
          <p:cNvPr id="5" name="Footer Placeholder 4">
            <a:extLst>
              <a:ext uri="{FF2B5EF4-FFF2-40B4-BE49-F238E27FC236}">
                <a16:creationId xmlns:a16="http://schemas.microsoft.com/office/drawing/2014/main" id="{456A2C9E-D146-CB49-987B-5055E94518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D88DA93B-1B99-3541-A26E-54ED877285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7F043A23-22EF-D24D-A1D1-C1291067CEBA}" type="slidenum">
              <a:rPr lang="en-US" smtClean="0"/>
              <a:pPr/>
              <a:t>‹#›</a:t>
            </a:fld>
            <a:endParaRPr lang="en-US"/>
          </a:p>
        </p:txBody>
      </p:sp>
    </p:spTree>
    <p:extLst>
      <p:ext uri="{BB962C8B-B14F-4D97-AF65-F5344CB8AC3E}">
        <p14:creationId xmlns:p14="http://schemas.microsoft.com/office/powerpoint/2010/main" val="1474463205"/>
      </p:ext>
    </p:extLst>
  </p:cSld>
  <p:clrMap bg1="lt1" tx1="dk1" bg2="lt2" tx2="dk2" accent1="accent1" accent2="accent2" accent3="accent3" accent4="accent4" accent5="accent5" accent6="accent6" hlink="hlink" folHlink="folHlink"/>
  <p:sldLayoutIdLst>
    <p:sldLayoutId id="2147483649" r:id="rId1"/>
    <p:sldLayoutId id="2147483652" r:id="rId2"/>
    <p:sldLayoutId id="2147483654" r:id="rId3"/>
    <p:sldLayoutId id="2147483656" r:id="rId4"/>
    <p:sldLayoutId id="2147483658" r:id="rId5"/>
    <p:sldLayoutId id="2147483655" r:id="rId6"/>
    <p:sldLayoutId id="214748365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rgbClr val="595959"/>
              </a:buClr>
              <a:buSzPts val="2400"/>
              <a:buFont typeface="Arial"/>
              <a:buChar char="•"/>
              <a:defRPr sz="2400" b="0" i="0" u="none" strike="noStrike" cap="none">
                <a:solidFill>
                  <a:srgbClr val="595959"/>
                </a:solidFill>
                <a:latin typeface="Arial"/>
                <a:ea typeface="Arial"/>
                <a:cs typeface="Arial"/>
                <a:sym typeface="Arial"/>
              </a:defRPr>
            </a:lvl2pPr>
            <a:lvl3pPr marL="1371600" marR="0" lvl="2" indent="-355600" algn="l" rtl="0">
              <a:lnSpc>
                <a:spcPct val="90000"/>
              </a:lnSpc>
              <a:spcBef>
                <a:spcPts val="500"/>
              </a:spcBef>
              <a:spcAft>
                <a:spcPts val="0"/>
              </a:spcAft>
              <a:buClr>
                <a:srgbClr val="595959"/>
              </a:buClr>
              <a:buSzPts val="2000"/>
              <a:buFont typeface="Arial"/>
              <a:buChar char="•"/>
              <a:defRPr sz="2000" b="0" i="0" u="none" strike="noStrike" cap="none">
                <a:solidFill>
                  <a:srgbClr val="595959"/>
                </a:solidFill>
                <a:latin typeface="Arial"/>
                <a:ea typeface="Arial"/>
                <a:cs typeface="Arial"/>
                <a:sym typeface="Arial"/>
              </a:defRPr>
            </a:lvl3pPr>
            <a:lvl4pPr marL="1828800" marR="0" lvl="3" indent="-342900" algn="l" rtl="0">
              <a:lnSpc>
                <a:spcPct val="90000"/>
              </a:lnSpc>
              <a:spcBef>
                <a:spcPts val="500"/>
              </a:spcBef>
              <a:spcAft>
                <a:spcPts val="0"/>
              </a:spcAft>
              <a:buClr>
                <a:srgbClr val="595959"/>
              </a:buClr>
              <a:buSzPts val="1800"/>
              <a:buFont typeface="Arial"/>
              <a:buChar char="•"/>
              <a:defRPr sz="1800" b="0" i="0" u="none" strike="noStrike" cap="none">
                <a:solidFill>
                  <a:srgbClr val="595959"/>
                </a:solidFill>
                <a:latin typeface="Arial"/>
                <a:ea typeface="Arial"/>
                <a:cs typeface="Arial"/>
                <a:sym typeface="Arial"/>
              </a:defRPr>
            </a:lvl4pPr>
            <a:lvl5pPr marL="2286000" marR="0" lvl="4" indent="-342900" algn="l" rtl="0">
              <a:lnSpc>
                <a:spcPct val="90000"/>
              </a:lnSpc>
              <a:spcBef>
                <a:spcPts val="500"/>
              </a:spcBef>
              <a:spcAft>
                <a:spcPts val="0"/>
              </a:spcAft>
              <a:buClr>
                <a:srgbClr val="595959"/>
              </a:buClr>
              <a:buSzPts val="1800"/>
              <a:buFont typeface="Arial"/>
              <a:buChar char="•"/>
              <a:defRPr sz="1800" b="0" i="0" u="none" strike="noStrike" cap="none">
                <a:solidFill>
                  <a:srgbClr val="595959"/>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fld id="{43C3573A-888C-4065-A4CA-21D7090BC710}" type="datetime1">
              <a:rPr lang="en-US" smtClean="0"/>
              <a:t>12/6/2019</a:t>
            </a:fld>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84287237"/>
      </p:ext>
    </p:extLst>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147A24-B69C-B44A-9D09-3DB905B36F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DE19709-6940-9C46-9D89-7AF27AA520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813C155-1578-9340-A943-FBC28E37AA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1CAED532-72A3-4963-B34A-1C90F58CFDC7}" type="datetime1">
              <a:rPr lang="en-US" smtClean="0"/>
              <a:t>12/6/2019</a:t>
            </a:fld>
            <a:endParaRPr lang="en-US"/>
          </a:p>
        </p:txBody>
      </p:sp>
      <p:sp>
        <p:nvSpPr>
          <p:cNvPr id="5" name="Footer Placeholder 4">
            <a:extLst>
              <a:ext uri="{FF2B5EF4-FFF2-40B4-BE49-F238E27FC236}">
                <a16:creationId xmlns:a16="http://schemas.microsoft.com/office/drawing/2014/main" id="{456A2C9E-D146-CB49-987B-5055E94518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D88DA93B-1B99-3541-A26E-54ED877285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7F043A23-22EF-D24D-A1D1-C1291067CEBA}" type="slidenum">
              <a:rPr lang="en-US" smtClean="0"/>
              <a:pPr/>
              <a:t>‹#›</a:t>
            </a:fld>
            <a:endParaRPr lang="en-US"/>
          </a:p>
        </p:txBody>
      </p:sp>
    </p:spTree>
    <p:extLst>
      <p:ext uri="{BB962C8B-B14F-4D97-AF65-F5344CB8AC3E}">
        <p14:creationId xmlns:p14="http://schemas.microsoft.com/office/powerpoint/2010/main" val="880322455"/>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147A24-B69C-B44A-9D09-3DB905B36F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DE19709-6940-9C46-9D89-7AF27AA520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813C155-1578-9340-A943-FBC28E37AA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EF126E0A-63F1-4CD6-B3D3-1EC6C6F65F50}" type="datetime1">
              <a:rPr lang="en-US" smtClean="0"/>
              <a:t>12/6/2019</a:t>
            </a:fld>
            <a:endParaRPr lang="en-US"/>
          </a:p>
        </p:txBody>
      </p:sp>
      <p:sp>
        <p:nvSpPr>
          <p:cNvPr id="5" name="Footer Placeholder 4">
            <a:extLst>
              <a:ext uri="{FF2B5EF4-FFF2-40B4-BE49-F238E27FC236}">
                <a16:creationId xmlns:a16="http://schemas.microsoft.com/office/drawing/2014/main" id="{456A2C9E-D146-CB49-987B-5055E94518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D88DA93B-1B99-3541-A26E-54ED877285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7F043A23-22EF-D24D-A1D1-C1291067CEBA}" type="slidenum">
              <a:rPr lang="en-US" smtClean="0"/>
              <a:pPr/>
              <a:t>‹#›</a:t>
            </a:fld>
            <a:endParaRPr lang="en-US"/>
          </a:p>
        </p:txBody>
      </p:sp>
    </p:spTree>
    <p:extLst>
      <p:ext uri="{BB962C8B-B14F-4D97-AF65-F5344CB8AC3E}">
        <p14:creationId xmlns:p14="http://schemas.microsoft.com/office/powerpoint/2010/main" val="3362874852"/>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image" Target="../media/image64.tiff"/><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hyperlink" Target="Professional%20Certifications%20Analysis%20Table%20(PCAT).xlsx" TargetMode="External"/><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hyperlink" Target="DAWIA%20Certifications%20Analysis%20Table%20(DCAT).xlsx" TargetMode="External"/><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3" Type="http://schemas.openxmlformats.org/officeDocument/2006/relationships/slide" Target="slide54.xml"/><Relationship Id="rId2" Type="http://schemas.openxmlformats.org/officeDocument/2006/relationships/slide" Target="slide53.xml"/><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image" Target="../media/image68.tiff"/><Relationship Id="rId1" Type="http://schemas.openxmlformats.org/officeDocument/2006/relationships/slideLayout" Target="../slideLayouts/slideLayout27.xml"/><Relationship Id="rId6" Type="http://schemas.openxmlformats.org/officeDocument/2006/relationships/image" Target="../media/image72.tiff"/><Relationship Id="rId5" Type="http://schemas.openxmlformats.org/officeDocument/2006/relationships/image" Target="../media/image71.tiff"/><Relationship Id="rId4" Type="http://schemas.openxmlformats.org/officeDocument/2006/relationships/image" Target="../media/image70.tiff"/></Relationships>
</file>

<file path=ppt/slides/_rels/slide54.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image" Target="../media/image73.png"/><Relationship Id="rId1" Type="http://schemas.openxmlformats.org/officeDocument/2006/relationships/slideLayout" Target="../slideLayouts/slideLayout27.xml"/><Relationship Id="rId6" Type="http://schemas.openxmlformats.org/officeDocument/2006/relationships/image" Target="../media/image72.tiff"/><Relationship Id="rId5" Type="http://schemas.openxmlformats.org/officeDocument/2006/relationships/image" Target="../media/image71.tiff"/><Relationship Id="rId4" Type="http://schemas.openxmlformats.org/officeDocument/2006/relationships/image" Target="../media/image70.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customXml" Target="../ink/ink1.xml"/><Relationship Id="rId7" Type="http://schemas.openxmlformats.org/officeDocument/2006/relationships/customXml" Target="../ink/ink4.xml"/><Relationship Id="rId2" Type="http://schemas.openxmlformats.org/officeDocument/2006/relationships/notesSlide" Target="../notesSlides/notesSlide24.xml"/><Relationship Id="rId1" Type="http://schemas.openxmlformats.org/officeDocument/2006/relationships/slideLayout" Target="../slideLayouts/slideLayout19.xml"/><Relationship Id="rId6" Type="http://schemas.openxmlformats.org/officeDocument/2006/relationships/customXml" Target="../ink/ink3.xml"/><Relationship Id="rId5" Type="http://schemas.openxmlformats.org/officeDocument/2006/relationships/customXml" Target="../ink/ink2.xml"/><Relationship Id="rId4" Type="http://schemas.openxmlformats.org/officeDocument/2006/relationships/image" Target="../media/image250.png"/></Relationships>
</file>

<file path=ppt/slides/_rels/slide6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91019-4F40-094C-8B28-21062CA87027}"/>
              </a:ext>
            </a:extLst>
          </p:cNvPr>
          <p:cNvSpPr>
            <a:spLocks noGrp="1"/>
          </p:cNvSpPr>
          <p:nvPr>
            <p:ph type="ctrTitle"/>
          </p:nvPr>
        </p:nvSpPr>
        <p:spPr/>
        <p:txBody>
          <a:bodyPr>
            <a:normAutofit/>
          </a:bodyPr>
          <a:lstStyle/>
          <a:p>
            <a:pPr defTabSz="685784" fontAlgn="base">
              <a:spcBef>
                <a:spcPct val="5000"/>
              </a:spcBef>
              <a:spcAft>
                <a:spcPct val="5000"/>
              </a:spcAft>
              <a:defRPr/>
            </a:pPr>
            <a:r>
              <a:rPr lang="en-US" altLang="en-US" sz="2800" kern="0" dirty="0"/>
              <a:t>Summary of</a:t>
            </a:r>
            <a:br>
              <a:rPr lang="en-US" altLang="en-US" sz="2800" kern="0" dirty="0"/>
            </a:br>
            <a:r>
              <a:rPr lang="en-US" altLang="en-US" sz="2800" kern="0" dirty="0"/>
              <a:t>Human Systems Integration</a:t>
            </a:r>
            <a:br>
              <a:rPr lang="en-US" altLang="en-US" sz="2800" kern="0" dirty="0"/>
            </a:br>
            <a:r>
              <a:rPr lang="en-US" altLang="en-US" sz="2800" kern="0" dirty="0"/>
              <a:t>Body of Knowledge and Competency Assessment Workshop Held at NPS</a:t>
            </a:r>
            <a:br>
              <a:rPr lang="en-US" altLang="en-US" sz="2800" kern="0" dirty="0"/>
            </a:br>
            <a:r>
              <a:rPr lang="en-US" altLang="en-US" sz="2800" dirty="0"/>
              <a:t>November 13 – 14, 2019</a:t>
            </a:r>
          </a:p>
        </p:txBody>
      </p:sp>
      <p:sp>
        <p:nvSpPr>
          <p:cNvPr id="3" name="Subtitle 2">
            <a:extLst>
              <a:ext uri="{FF2B5EF4-FFF2-40B4-BE49-F238E27FC236}">
                <a16:creationId xmlns:a16="http://schemas.microsoft.com/office/drawing/2014/main" id="{F942CE59-574E-384E-A40D-12CA404FAC8B}"/>
              </a:ext>
            </a:extLst>
          </p:cNvPr>
          <p:cNvSpPr>
            <a:spLocks noGrp="1"/>
          </p:cNvSpPr>
          <p:nvPr>
            <p:ph type="subTitle" idx="1"/>
          </p:nvPr>
        </p:nvSpPr>
        <p:spPr/>
        <p:txBody>
          <a:bodyPr/>
          <a:lstStyle/>
          <a:p>
            <a:r>
              <a:rPr lang="en-US" dirty="0"/>
              <a:t>COL (ret) Larry Shattuck, Ph.D.</a:t>
            </a:r>
          </a:p>
          <a:p>
            <a:r>
              <a:rPr lang="en-US" dirty="0"/>
              <a:t>6 December 2019</a:t>
            </a:r>
          </a:p>
        </p:txBody>
      </p:sp>
    </p:spTree>
    <p:extLst>
      <p:ext uri="{BB962C8B-B14F-4D97-AF65-F5344CB8AC3E}">
        <p14:creationId xmlns:p14="http://schemas.microsoft.com/office/powerpoint/2010/main" val="2384084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0"/>
          <p:cNvSpPr txBox="1">
            <a:spLocks noGrp="1"/>
          </p:cNvSpPr>
          <p:nvPr>
            <p:ph type="title"/>
          </p:nvPr>
        </p:nvSpPr>
        <p:spPr>
          <a:xfrm>
            <a:off x="838200" y="607257"/>
            <a:ext cx="7881730" cy="88057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Arial"/>
              <a:buNone/>
            </a:pPr>
            <a:r>
              <a:rPr lang="en-US" dirty="0"/>
              <a:t>Capstone Activities</a:t>
            </a:r>
            <a:endParaRPr dirty="0"/>
          </a:p>
        </p:txBody>
      </p:sp>
      <p:sp>
        <p:nvSpPr>
          <p:cNvPr id="86" name="Google Shape;86;p10"/>
          <p:cNvSpPr txBox="1">
            <a:spLocks noGrp="1"/>
          </p:cNvSpPr>
          <p:nvPr>
            <p:ph type="body" idx="1"/>
          </p:nvPr>
        </p:nvSpPr>
        <p:spPr>
          <a:xfrm>
            <a:off x="838200" y="1825625"/>
            <a:ext cx="7772400" cy="4351338"/>
          </a:xfrm>
          <a:prstGeom prst="rect">
            <a:avLst/>
          </a:prstGeom>
          <a:noFill/>
          <a:ln>
            <a:noFill/>
          </a:ln>
        </p:spPr>
        <p:txBody>
          <a:bodyPr spcFirstLastPara="1" wrap="square" lIns="91425" tIns="45700" rIns="91425" bIns="45700" anchor="t" anchorCtr="0">
            <a:noAutofit/>
          </a:bodyPr>
          <a:lstStyle/>
          <a:p>
            <a:pPr marL="0" indent="0"/>
            <a:r>
              <a:rPr lang="en-US" dirty="0">
                <a:solidFill>
                  <a:schemeClr val="tx1">
                    <a:lumMod val="75000"/>
                    <a:lumOff val="25000"/>
                  </a:schemeClr>
                </a:solidFill>
              </a:rPr>
              <a:t>KM Literature Review</a:t>
            </a:r>
          </a:p>
          <a:p>
            <a:pPr marL="0" indent="0"/>
            <a:r>
              <a:rPr lang="en-US" dirty="0">
                <a:solidFill>
                  <a:schemeClr val="tx1">
                    <a:lumMod val="75000"/>
                    <a:lumOff val="25000"/>
                  </a:schemeClr>
                </a:solidFill>
              </a:rPr>
              <a:t>KM Model</a:t>
            </a:r>
          </a:p>
          <a:p>
            <a:pPr marL="0" indent="0"/>
            <a:r>
              <a:rPr lang="en-US" dirty="0">
                <a:solidFill>
                  <a:schemeClr val="tx1">
                    <a:lumMod val="75000"/>
                    <a:lumOff val="25000"/>
                  </a:schemeClr>
                </a:solidFill>
              </a:rPr>
              <a:t>Failure/Success Factors</a:t>
            </a:r>
          </a:p>
          <a:p>
            <a:pPr marL="0" lvl="0" indent="0" algn="l" rtl="0">
              <a:lnSpc>
                <a:spcPct val="90000"/>
              </a:lnSpc>
              <a:spcBef>
                <a:spcPts val="1000"/>
              </a:spcBef>
              <a:spcAft>
                <a:spcPts val="0"/>
              </a:spcAft>
              <a:buClr>
                <a:srgbClr val="7F7F7F"/>
              </a:buClr>
              <a:buSzPts val="2800"/>
              <a:buNone/>
            </a:pPr>
            <a:r>
              <a:rPr lang="en-US" dirty="0">
                <a:solidFill>
                  <a:schemeClr val="tx1">
                    <a:lumMod val="75000"/>
                    <a:lumOff val="25000"/>
                  </a:schemeClr>
                </a:solidFill>
              </a:rPr>
              <a:t>Practitioner Interviews</a:t>
            </a:r>
          </a:p>
          <a:p>
            <a:pPr marL="0" lvl="0" indent="0" algn="l" rtl="0">
              <a:lnSpc>
                <a:spcPct val="90000"/>
              </a:lnSpc>
              <a:spcBef>
                <a:spcPts val="1000"/>
              </a:spcBef>
              <a:spcAft>
                <a:spcPts val="0"/>
              </a:spcAft>
              <a:buClr>
                <a:srgbClr val="7F7F7F"/>
              </a:buClr>
              <a:buSzPts val="2800"/>
              <a:buNone/>
            </a:pPr>
            <a:r>
              <a:rPr lang="en-US" dirty="0">
                <a:solidFill>
                  <a:schemeClr val="tx1">
                    <a:lumMod val="75000"/>
                    <a:lumOff val="25000"/>
                  </a:schemeClr>
                </a:solidFill>
              </a:rPr>
              <a:t>Interview Themes</a:t>
            </a:r>
            <a:endParaRPr dirty="0">
              <a:solidFill>
                <a:schemeClr val="tx1">
                  <a:lumMod val="75000"/>
                  <a:lumOff val="25000"/>
                </a:schemeClr>
              </a:solidFill>
            </a:endParaRPr>
          </a:p>
          <a:p>
            <a:pPr marL="0" lvl="0" indent="0" algn="l" rtl="0">
              <a:lnSpc>
                <a:spcPct val="90000"/>
              </a:lnSpc>
              <a:spcBef>
                <a:spcPts val="1000"/>
              </a:spcBef>
              <a:spcAft>
                <a:spcPts val="0"/>
              </a:spcAft>
              <a:buClr>
                <a:srgbClr val="7F7F7F"/>
              </a:buClr>
              <a:buSzPts val="2800"/>
              <a:buNone/>
            </a:pPr>
            <a:r>
              <a:rPr lang="en-US" dirty="0">
                <a:solidFill>
                  <a:schemeClr val="tx1">
                    <a:lumMod val="75000"/>
                    <a:lumOff val="25000"/>
                  </a:schemeClr>
                </a:solidFill>
              </a:rPr>
              <a:t>Prelim Needs / Requirements</a:t>
            </a:r>
          </a:p>
          <a:p>
            <a:pPr marL="0" lvl="0" indent="0" algn="l" rtl="0">
              <a:lnSpc>
                <a:spcPct val="90000"/>
              </a:lnSpc>
              <a:spcBef>
                <a:spcPts val="1000"/>
              </a:spcBef>
              <a:spcAft>
                <a:spcPts val="0"/>
              </a:spcAft>
              <a:buClr>
                <a:srgbClr val="7F7F7F"/>
              </a:buClr>
              <a:buSzPts val="2800"/>
              <a:buNone/>
            </a:pPr>
            <a:r>
              <a:rPr lang="en-US" dirty="0">
                <a:solidFill>
                  <a:schemeClr val="tx1">
                    <a:lumMod val="75000"/>
                    <a:lumOff val="25000"/>
                  </a:schemeClr>
                </a:solidFill>
              </a:rPr>
              <a:t>Prelim Alternatives Analysis</a:t>
            </a:r>
          </a:p>
          <a:p>
            <a:pPr marL="0" lvl="0" indent="0" algn="l" rtl="0">
              <a:lnSpc>
                <a:spcPct val="90000"/>
              </a:lnSpc>
              <a:spcBef>
                <a:spcPts val="1000"/>
              </a:spcBef>
              <a:spcAft>
                <a:spcPts val="0"/>
              </a:spcAft>
              <a:buClr>
                <a:srgbClr val="7F7F7F"/>
              </a:buClr>
              <a:buSzPts val="2800"/>
              <a:buNone/>
            </a:pPr>
            <a:r>
              <a:rPr lang="en-US" dirty="0">
                <a:solidFill>
                  <a:schemeClr val="tx1">
                    <a:lumMod val="75000"/>
                    <a:lumOff val="25000"/>
                  </a:schemeClr>
                </a:solidFill>
              </a:rPr>
              <a:t>Recommendation</a:t>
            </a:r>
          </a:p>
        </p:txBody>
      </p:sp>
    </p:spTree>
    <p:extLst>
      <p:ext uri="{BB962C8B-B14F-4D97-AF65-F5344CB8AC3E}">
        <p14:creationId xmlns:p14="http://schemas.microsoft.com/office/powerpoint/2010/main" val="2979423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3"/>
          <p:cNvSpPr txBox="1">
            <a:spLocks noGrp="1"/>
          </p:cNvSpPr>
          <p:nvPr>
            <p:ph type="title"/>
          </p:nvPr>
        </p:nvSpPr>
        <p:spPr>
          <a:xfrm>
            <a:off x="1447791" y="240748"/>
            <a:ext cx="9427038" cy="880578"/>
          </a:xfrm>
          <a:prstGeom prst="rect">
            <a:avLst/>
          </a:prstGeom>
          <a:noFill/>
          <a:ln>
            <a:noFill/>
          </a:ln>
        </p:spPr>
        <p:txBody>
          <a:bodyPr spcFirstLastPara="1" wrap="square" lIns="91425" tIns="45700" rIns="91425" bIns="45700" anchor="ctr" anchorCtr="0">
            <a:noAutofit/>
          </a:bodyPr>
          <a:lstStyle/>
          <a:p>
            <a:pPr>
              <a:lnSpc>
                <a:spcPct val="100000"/>
              </a:lnSpc>
              <a:buSzPts val="1800"/>
            </a:pPr>
            <a:r>
              <a:rPr lang="en-US" dirty="0"/>
              <a:t>Preliminary </a:t>
            </a:r>
            <a:r>
              <a:rPr lang="en-US" dirty="0" err="1"/>
              <a:t>AoA</a:t>
            </a:r>
            <a:endParaRPr dirty="0"/>
          </a:p>
        </p:txBody>
      </p:sp>
      <p:sp>
        <p:nvSpPr>
          <p:cNvPr id="209" name="Google Shape;209;p33"/>
          <p:cNvSpPr txBox="1">
            <a:spLocks noGrp="1"/>
          </p:cNvSpPr>
          <p:nvPr>
            <p:ph type="body" idx="1"/>
          </p:nvPr>
        </p:nvSpPr>
        <p:spPr>
          <a:xfrm>
            <a:off x="841829" y="1501017"/>
            <a:ext cx="10414000" cy="4675946"/>
          </a:xfrm>
          <a:prstGeom prst="rect">
            <a:avLst/>
          </a:prstGeom>
          <a:noFill/>
          <a:ln>
            <a:noFill/>
          </a:ln>
        </p:spPr>
        <p:txBody>
          <a:bodyPr spcFirstLastPara="1" wrap="square" lIns="91425" tIns="45700" rIns="91425" bIns="45700" anchor="t" anchorCtr="0">
            <a:noAutofit/>
          </a:bodyPr>
          <a:lstStyle/>
          <a:p>
            <a:pPr marL="114300" indent="0">
              <a:lnSpc>
                <a:spcPct val="100000"/>
              </a:lnSpc>
              <a:spcBef>
                <a:spcPts val="360"/>
              </a:spcBef>
              <a:buSzPts val="1800"/>
            </a:pPr>
            <a:r>
              <a:rPr lang="en-US" dirty="0" err="1">
                <a:solidFill>
                  <a:schemeClr val="lt1"/>
                </a:solidFill>
              </a:rPr>
              <a:t>dd</a:t>
            </a:r>
            <a:endParaRPr dirty="0">
              <a:solidFill>
                <a:schemeClr val="lt1"/>
              </a:solidFill>
            </a:endParaRPr>
          </a:p>
        </p:txBody>
      </p:sp>
      <p:graphicFrame>
        <p:nvGraphicFramePr>
          <p:cNvPr id="210" name="Google Shape;210;p33"/>
          <p:cNvGraphicFramePr/>
          <p:nvPr/>
        </p:nvGraphicFramePr>
        <p:xfrm>
          <a:off x="1034627" y="1680372"/>
          <a:ext cx="10261661" cy="3984689"/>
        </p:xfrm>
        <a:graphic>
          <a:graphicData uri="http://schemas.openxmlformats.org/drawingml/2006/table">
            <a:tbl>
              <a:tblPr firstRow="1" firstCol="1" bandRow="1">
                <a:noFill/>
              </a:tblPr>
              <a:tblGrid>
                <a:gridCol w="1206947">
                  <a:extLst>
                    <a:ext uri="{9D8B030D-6E8A-4147-A177-3AD203B41FA5}">
                      <a16:colId xmlns:a16="http://schemas.microsoft.com/office/drawing/2014/main" val="20000"/>
                    </a:ext>
                  </a:extLst>
                </a:gridCol>
                <a:gridCol w="1299722">
                  <a:extLst>
                    <a:ext uri="{9D8B030D-6E8A-4147-A177-3AD203B41FA5}">
                      <a16:colId xmlns:a16="http://schemas.microsoft.com/office/drawing/2014/main" val="20001"/>
                    </a:ext>
                  </a:extLst>
                </a:gridCol>
                <a:gridCol w="1065336">
                  <a:extLst>
                    <a:ext uri="{9D8B030D-6E8A-4147-A177-3AD203B41FA5}">
                      <a16:colId xmlns:a16="http://schemas.microsoft.com/office/drawing/2014/main" val="20002"/>
                    </a:ext>
                  </a:extLst>
                </a:gridCol>
                <a:gridCol w="1048670">
                  <a:extLst>
                    <a:ext uri="{9D8B030D-6E8A-4147-A177-3AD203B41FA5}">
                      <a16:colId xmlns:a16="http://schemas.microsoft.com/office/drawing/2014/main" val="20003"/>
                    </a:ext>
                  </a:extLst>
                </a:gridCol>
                <a:gridCol w="957243">
                  <a:extLst>
                    <a:ext uri="{9D8B030D-6E8A-4147-A177-3AD203B41FA5}">
                      <a16:colId xmlns:a16="http://schemas.microsoft.com/office/drawing/2014/main" val="20004"/>
                    </a:ext>
                  </a:extLst>
                </a:gridCol>
                <a:gridCol w="1066797">
                  <a:extLst>
                    <a:ext uri="{9D8B030D-6E8A-4147-A177-3AD203B41FA5}">
                      <a16:colId xmlns:a16="http://schemas.microsoft.com/office/drawing/2014/main" val="20005"/>
                    </a:ext>
                  </a:extLst>
                </a:gridCol>
                <a:gridCol w="1094610">
                  <a:extLst>
                    <a:ext uri="{9D8B030D-6E8A-4147-A177-3AD203B41FA5}">
                      <a16:colId xmlns:a16="http://schemas.microsoft.com/office/drawing/2014/main" val="20006"/>
                    </a:ext>
                  </a:extLst>
                </a:gridCol>
                <a:gridCol w="1243988">
                  <a:extLst>
                    <a:ext uri="{9D8B030D-6E8A-4147-A177-3AD203B41FA5}">
                      <a16:colId xmlns:a16="http://schemas.microsoft.com/office/drawing/2014/main" val="20007"/>
                    </a:ext>
                  </a:extLst>
                </a:gridCol>
                <a:gridCol w="1278348">
                  <a:extLst>
                    <a:ext uri="{9D8B030D-6E8A-4147-A177-3AD203B41FA5}">
                      <a16:colId xmlns:a16="http://schemas.microsoft.com/office/drawing/2014/main" val="20008"/>
                    </a:ext>
                  </a:extLst>
                </a:gridCol>
              </a:tblGrid>
              <a:tr h="601582">
                <a:tc>
                  <a:txBody>
                    <a:bodyPr/>
                    <a:lstStyle/>
                    <a:p>
                      <a:pPr marL="0" marR="0" lvl="0" indent="0" algn="ctr" rtl="0">
                        <a:lnSpc>
                          <a:spcPct val="115000"/>
                        </a:lnSpc>
                        <a:spcBef>
                          <a:spcPts val="0"/>
                        </a:spcBef>
                        <a:spcAft>
                          <a:spcPts val="0"/>
                        </a:spcAft>
                        <a:buClr>
                          <a:srgbClr val="000000"/>
                        </a:buClr>
                        <a:buSzPts val="1100"/>
                        <a:buFont typeface="Arial" panose="020B0604020202020204" pitchFamily="34" charset="0"/>
                        <a:buNone/>
                      </a:pPr>
                      <a:br>
                        <a:rPr lang="en-US" sz="1400" b="1" u="none" strike="noStrike" cap="none" dirty="0">
                          <a:latin typeface="+mj-lt"/>
                        </a:rPr>
                      </a:br>
                      <a:r>
                        <a:rPr lang="en-US" sz="1400" b="1" u="none" strike="noStrike" cap="none" dirty="0">
                          <a:latin typeface="+mj-lt"/>
                        </a:rPr>
                        <a:t>Option</a:t>
                      </a:r>
                      <a:endParaRPr lang="en-US" sz="1400" b="1" u="none" strike="noStrike" cap="none" dirty="0">
                        <a:latin typeface="+mj-lt"/>
                        <a:ea typeface="Calibri"/>
                        <a:cs typeface="Calibri"/>
                        <a:sym typeface="Calibri"/>
                      </a:endParaRPr>
                    </a:p>
                  </a:txBody>
                  <a:tcPr marL="68575" marR="68575" marT="0" marB="0" anchor="b">
                    <a:solidFill>
                      <a:schemeClr val="bg1">
                        <a:lumMod val="75000"/>
                      </a:schemeClr>
                    </a:solidFill>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400" b="1" u="none" strike="noStrike" cap="none" dirty="0">
                          <a:latin typeface="+mj-lt"/>
                        </a:rPr>
                        <a:t>Cost</a:t>
                      </a:r>
                      <a:endParaRPr sz="1400" b="1" u="none" strike="noStrike" cap="none" dirty="0">
                        <a:latin typeface="+mj-lt"/>
                        <a:ea typeface="Calibri"/>
                        <a:cs typeface="Calibri"/>
                        <a:sym typeface="Calibri"/>
                      </a:endParaRPr>
                    </a:p>
                  </a:txBody>
                  <a:tcPr marL="68575" marR="68575" marT="0" marB="0" anchor="b">
                    <a:solidFill>
                      <a:schemeClr val="bg1">
                        <a:lumMod val="75000"/>
                      </a:schemeClr>
                    </a:solidFill>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400" b="1" u="none" strike="noStrike" cap="none" dirty="0">
                          <a:latin typeface="+mj-lt"/>
                        </a:rPr>
                        <a:t>Simplicity</a:t>
                      </a:r>
                      <a:endParaRPr sz="1400" b="1" u="none" strike="noStrike" cap="none" dirty="0">
                        <a:latin typeface="+mj-lt"/>
                        <a:ea typeface="Calibri"/>
                        <a:cs typeface="Calibri"/>
                        <a:sym typeface="Calibri"/>
                      </a:endParaRPr>
                    </a:p>
                  </a:txBody>
                  <a:tcPr marL="68575" marR="68575" marT="0" marB="0" anchor="b">
                    <a:solidFill>
                      <a:schemeClr val="bg1">
                        <a:lumMod val="75000"/>
                      </a:schemeClr>
                    </a:solidFill>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400" b="1" u="none" strike="noStrike" cap="none" dirty="0">
                          <a:latin typeface="+mj-lt"/>
                        </a:rPr>
                        <a:t>Ease of Use</a:t>
                      </a:r>
                      <a:endParaRPr sz="1400" b="1" u="none" strike="noStrike" cap="none" dirty="0">
                        <a:latin typeface="+mj-lt"/>
                        <a:ea typeface="Calibri"/>
                        <a:cs typeface="Calibri"/>
                        <a:sym typeface="Calibri"/>
                      </a:endParaRPr>
                    </a:p>
                  </a:txBody>
                  <a:tcPr marL="68575" marR="68575" marT="0" marB="0" anchor="b">
                    <a:solidFill>
                      <a:schemeClr val="bg1">
                        <a:lumMod val="75000"/>
                      </a:schemeClr>
                    </a:solidFill>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400" b="1" u="none" strike="noStrike" cap="none" dirty="0">
                          <a:latin typeface="+mj-lt"/>
                        </a:rPr>
                        <a:t>Reward System</a:t>
                      </a:r>
                      <a:endParaRPr sz="1400" b="1" u="none" strike="noStrike" cap="none" dirty="0">
                        <a:latin typeface="+mj-lt"/>
                        <a:ea typeface="Calibri"/>
                        <a:cs typeface="Calibri"/>
                        <a:sym typeface="Calibri"/>
                      </a:endParaRPr>
                    </a:p>
                  </a:txBody>
                  <a:tcPr marL="68575" marR="68575" marT="0" marB="0" anchor="b">
                    <a:solidFill>
                      <a:schemeClr val="bg1">
                        <a:lumMod val="75000"/>
                      </a:schemeClr>
                    </a:solidFill>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400" b="1" u="none" strike="noStrike" cap="none" dirty="0">
                          <a:latin typeface="+mj-lt"/>
                          <a:ea typeface="Calibri"/>
                          <a:cs typeface="Calibri"/>
                          <a:sym typeface="Calibri"/>
                        </a:rPr>
                        <a:t>Metrics for ROI</a:t>
                      </a:r>
                      <a:endParaRPr sz="1400" b="1" u="none" strike="noStrike" cap="none" dirty="0">
                        <a:latin typeface="+mj-lt"/>
                        <a:ea typeface="Calibri"/>
                        <a:cs typeface="Calibri"/>
                        <a:sym typeface="Calibri"/>
                      </a:endParaRPr>
                    </a:p>
                  </a:txBody>
                  <a:tcPr marL="68575" marR="68575" marT="0" marB="0" anchor="b">
                    <a:solidFill>
                      <a:schemeClr val="bg1">
                        <a:lumMod val="75000"/>
                      </a:schemeClr>
                    </a:solidFill>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400" b="1" u="none" strike="noStrike" cap="none" dirty="0">
                          <a:latin typeface="+mj-lt"/>
                        </a:rPr>
                        <a:t>Data Org</a:t>
                      </a:r>
                      <a:br>
                        <a:rPr lang="en-US" sz="1400" b="1" u="none" strike="noStrike" cap="none" dirty="0">
                          <a:latin typeface="+mj-lt"/>
                        </a:rPr>
                      </a:br>
                      <a:r>
                        <a:rPr lang="en-US" sz="1400" b="1" u="none" strike="noStrike" cap="none" dirty="0">
                          <a:latin typeface="+mj-lt"/>
                        </a:rPr>
                        <a:t>Features</a:t>
                      </a:r>
                      <a:endParaRPr sz="1400" b="1" u="none" strike="noStrike" cap="none" dirty="0">
                        <a:latin typeface="+mj-lt"/>
                        <a:ea typeface="Calibri"/>
                        <a:cs typeface="Calibri"/>
                        <a:sym typeface="Calibri"/>
                      </a:endParaRPr>
                    </a:p>
                  </a:txBody>
                  <a:tcPr marL="68575" marR="68575" marT="0" marB="0" anchor="b">
                    <a:solidFill>
                      <a:schemeClr val="bg1">
                        <a:lumMod val="75000"/>
                      </a:schemeClr>
                    </a:solidFill>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400" b="1" u="none" strike="noStrike" cap="none" dirty="0">
                          <a:latin typeface="+mj-lt"/>
                        </a:rPr>
                        <a:t>Quality Control Features</a:t>
                      </a:r>
                      <a:endParaRPr sz="1400" b="1" u="none" strike="noStrike" cap="none" dirty="0">
                        <a:latin typeface="+mj-lt"/>
                        <a:ea typeface="Calibri"/>
                        <a:cs typeface="Calibri"/>
                        <a:sym typeface="Calibri"/>
                      </a:endParaRPr>
                    </a:p>
                  </a:txBody>
                  <a:tcPr marL="68575" marR="68575" marT="0" marB="0" anchor="b">
                    <a:solidFill>
                      <a:schemeClr val="bg1">
                        <a:lumMod val="75000"/>
                      </a:schemeClr>
                    </a:solidFill>
                  </a:tcPr>
                </a:tc>
                <a:tc>
                  <a:txBody>
                    <a:bodyPr/>
                    <a:lstStyle/>
                    <a:p>
                      <a:pPr marL="0" marR="0" lvl="0" indent="0" algn="ctr" rtl="0">
                        <a:lnSpc>
                          <a:spcPct val="115000"/>
                        </a:lnSpc>
                        <a:spcBef>
                          <a:spcPts val="0"/>
                        </a:spcBef>
                        <a:spcAft>
                          <a:spcPts val="0"/>
                        </a:spcAft>
                        <a:buClr>
                          <a:srgbClr val="000000"/>
                        </a:buClr>
                        <a:buSzPts val="1100"/>
                        <a:buFont typeface="Arial"/>
                        <a:buNone/>
                      </a:pPr>
                      <a:r>
                        <a:rPr lang="en-US" sz="1400" b="1" u="none" strike="noStrike" cap="none" dirty="0">
                          <a:latin typeface="+mj-lt"/>
                        </a:rPr>
                        <a:t>Annual Man-hour</a:t>
                      </a:r>
                      <a:endParaRPr sz="1400" b="1" u="none" strike="noStrike" cap="none" dirty="0">
                        <a:latin typeface="+mj-lt"/>
                      </a:endParaRPr>
                    </a:p>
                    <a:p>
                      <a:pPr marL="0" marR="0" lvl="0" indent="0" algn="ctr" rtl="0">
                        <a:lnSpc>
                          <a:spcPct val="115000"/>
                        </a:lnSpc>
                        <a:spcBef>
                          <a:spcPts val="0"/>
                        </a:spcBef>
                        <a:spcAft>
                          <a:spcPts val="0"/>
                        </a:spcAft>
                        <a:buClr>
                          <a:srgbClr val="000000"/>
                        </a:buClr>
                        <a:buSzPts val="1100"/>
                        <a:buFont typeface="Arial"/>
                        <a:buNone/>
                      </a:pPr>
                      <a:r>
                        <a:rPr lang="en-US" sz="1400" b="1" u="none" strike="noStrike" cap="none" dirty="0">
                          <a:latin typeface="+mj-lt"/>
                        </a:rPr>
                        <a:t>Estimate</a:t>
                      </a:r>
                      <a:endParaRPr sz="1400" b="1" u="none" strike="noStrike" cap="none" dirty="0">
                        <a:latin typeface="+mj-lt"/>
                        <a:ea typeface="Calibri"/>
                        <a:cs typeface="Calibri"/>
                        <a:sym typeface="Calibri"/>
                      </a:endParaRPr>
                    </a:p>
                  </a:txBody>
                  <a:tcPr marL="68575" marR="68575" marT="0" marB="0" anchor="b">
                    <a:solidFill>
                      <a:schemeClr val="bg1">
                        <a:lumMod val="75000"/>
                      </a:schemeClr>
                    </a:solidFill>
                  </a:tcPr>
                </a:tc>
                <a:extLst>
                  <a:ext uri="{0D108BD9-81ED-4DB2-BD59-A6C34878D82A}">
                    <a16:rowId xmlns:a16="http://schemas.microsoft.com/office/drawing/2014/main" val="10000"/>
                  </a:ext>
                </a:extLst>
              </a:tr>
              <a:tr h="801666">
                <a:tc>
                  <a:txBody>
                    <a:bodyPr/>
                    <a:lstStyle/>
                    <a:p>
                      <a:pPr marL="0" marR="0" lvl="0" indent="0" algn="ctr" rtl="0">
                        <a:lnSpc>
                          <a:spcPct val="115000"/>
                        </a:lnSpc>
                        <a:spcBef>
                          <a:spcPts val="0"/>
                        </a:spcBef>
                        <a:spcAft>
                          <a:spcPts val="0"/>
                        </a:spcAft>
                        <a:buClr>
                          <a:srgbClr val="000000"/>
                        </a:buClr>
                        <a:buSzPts val="1100"/>
                        <a:buFont typeface="Arial"/>
                        <a:buNone/>
                      </a:pPr>
                      <a:r>
                        <a:rPr lang="en-US" sz="1400" b="1" u="none" strike="noStrike" cap="none">
                          <a:latin typeface="+mj-lt"/>
                        </a:rPr>
                        <a:t>Commercial Database</a:t>
                      </a:r>
                      <a:endParaRPr sz="1400" b="1" u="none" strike="noStrike" cap="none">
                        <a:latin typeface="+mj-lt"/>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100"/>
                        <a:buFont typeface="Arial"/>
                        <a:buNone/>
                      </a:pPr>
                      <a:r>
                        <a:rPr lang="en-US" sz="1600" u="none" strike="noStrike" cap="none" dirty="0">
                          <a:latin typeface="+mj-lt"/>
                          <a:ea typeface="Calibri"/>
                          <a:cs typeface="Calibri"/>
                          <a:sym typeface="Calibri"/>
                        </a:rPr>
                        <a:t>High</a:t>
                      </a:r>
                      <a:endParaRPr sz="1600" u="none" strike="noStrike" cap="none" dirty="0">
                        <a:latin typeface="+mj-lt"/>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100"/>
                        <a:buFont typeface="Arial"/>
                        <a:buNone/>
                      </a:pPr>
                      <a:r>
                        <a:rPr lang="en-US" sz="1600" u="none" strike="noStrike" cap="none" dirty="0">
                          <a:latin typeface="+mj-lt"/>
                        </a:rPr>
                        <a:t> </a:t>
                      </a:r>
                      <a:endParaRPr sz="1600" u="none" strike="noStrike" cap="none" dirty="0">
                        <a:latin typeface="+mj-lt"/>
                        <a:ea typeface="Calibri"/>
                        <a:cs typeface="Calibri"/>
                        <a:sym typeface="Calibri"/>
                      </a:endParaRPr>
                    </a:p>
                    <a:p>
                      <a:pPr marL="0" marR="0" lvl="0" indent="0" algn="ctr" rtl="0">
                        <a:lnSpc>
                          <a:spcPct val="115000"/>
                        </a:lnSpc>
                        <a:spcBef>
                          <a:spcPts val="0"/>
                        </a:spcBef>
                        <a:spcAft>
                          <a:spcPts val="0"/>
                        </a:spcAft>
                        <a:buClr>
                          <a:srgbClr val="000000"/>
                        </a:buClr>
                        <a:buSzPts val="1100"/>
                        <a:buFont typeface="Arial"/>
                        <a:buNone/>
                      </a:pPr>
                      <a:r>
                        <a:rPr lang="en-US" sz="1600" u="none" strike="noStrike" cap="none" dirty="0">
                          <a:latin typeface="+mj-lt"/>
                          <a:ea typeface="Calibri"/>
                          <a:cs typeface="Calibri"/>
                          <a:sym typeface="Calibri"/>
                        </a:rPr>
                        <a:t>Excellent</a:t>
                      </a:r>
                      <a:endParaRPr sz="1600" dirty="0">
                        <a:latin typeface="+mj-lt"/>
                      </a:endParaRPr>
                    </a:p>
                    <a:p>
                      <a:pPr marL="0" marR="0" lvl="0" indent="0" algn="ctr" rtl="0">
                        <a:lnSpc>
                          <a:spcPct val="115000"/>
                        </a:lnSpc>
                        <a:spcBef>
                          <a:spcPts val="0"/>
                        </a:spcBef>
                        <a:spcAft>
                          <a:spcPts val="0"/>
                        </a:spcAft>
                        <a:buClr>
                          <a:srgbClr val="000000"/>
                        </a:buClr>
                        <a:buSzPts val="1100"/>
                        <a:buFont typeface="Arial"/>
                        <a:buNone/>
                      </a:pPr>
                      <a:endParaRPr sz="1600" u="none" strike="noStrike" cap="none" dirty="0">
                        <a:latin typeface="+mj-lt"/>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100"/>
                        <a:buFont typeface="Arial"/>
                        <a:buNone/>
                      </a:pPr>
                      <a:r>
                        <a:rPr lang="en-US" sz="1600" u="none" strike="noStrike" cap="none" dirty="0">
                          <a:latin typeface="+mj-lt"/>
                        </a:rPr>
                        <a:t> </a:t>
                      </a:r>
                      <a:endParaRPr sz="1600" u="none" strike="noStrike" cap="none" dirty="0">
                        <a:latin typeface="+mj-lt"/>
                        <a:ea typeface="Calibri"/>
                        <a:cs typeface="Calibri"/>
                        <a:sym typeface="Calibri"/>
                      </a:endParaRPr>
                    </a:p>
                    <a:p>
                      <a:pPr marL="0" marR="0" lvl="0" indent="0" algn="ctr" rtl="0">
                        <a:lnSpc>
                          <a:spcPct val="115000"/>
                        </a:lnSpc>
                        <a:spcBef>
                          <a:spcPts val="0"/>
                        </a:spcBef>
                        <a:spcAft>
                          <a:spcPts val="0"/>
                        </a:spcAft>
                        <a:buClr>
                          <a:srgbClr val="000000"/>
                        </a:buClr>
                        <a:buSzPts val="1100"/>
                        <a:buFont typeface="Arial"/>
                        <a:buNone/>
                      </a:pPr>
                      <a:r>
                        <a:rPr lang="en-US" sz="1600" u="none" strike="noStrike" cap="none" dirty="0">
                          <a:latin typeface="+mj-lt"/>
                          <a:ea typeface="Calibri"/>
                          <a:cs typeface="Calibri"/>
                          <a:sym typeface="Calibri"/>
                        </a:rPr>
                        <a:t>Excellent</a:t>
                      </a:r>
                      <a:endParaRPr sz="1600" dirty="0">
                        <a:latin typeface="+mj-lt"/>
                      </a:endParaRPr>
                    </a:p>
                    <a:p>
                      <a:pPr marL="0" marR="0" lvl="0" indent="0" algn="ctr" rtl="0">
                        <a:lnSpc>
                          <a:spcPct val="115000"/>
                        </a:lnSpc>
                        <a:spcBef>
                          <a:spcPts val="0"/>
                        </a:spcBef>
                        <a:spcAft>
                          <a:spcPts val="0"/>
                        </a:spcAft>
                        <a:buClr>
                          <a:srgbClr val="000000"/>
                        </a:buClr>
                        <a:buSzPts val="1100"/>
                        <a:buFont typeface="Arial"/>
                        <a:buNone/>
                      </a:pPr>
                      <a:endParaRPr sz="1600" u="none" strike="noStrike" cap="none" dirty="0">
                        <a:latin typeface="+mj-lt"/>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100"/>
                        <a:buFont typeface="Arial"/>
                        <a:buNone/>
                      </a:pPr>
                      <a:r>
                        <a:rPr lang="en-US" sz="1600" u="none" strike="noStrike" cap="none" dirty="0">
                          <a:latin typeface="+mj-lt"/>
                          <a:ea typeface="Calibri"/>
                          <a:cs typeface="Calibri"/>
                          <a:sym typeface="Calibri"/>
                        </a:rPr>
                        <a:t>Medium</a:t>
                      </a:r>
                      <a:endParaRPr sz="1600" u="none" strike="noStrike" cap="none" dirty="0">
                        <a:latin typeface="+mj-lt"/>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100"/>
                        <a:buFont typeface="Arial"/>
                        <a:buNone/>
                      </a:pPr>
                      <a:endParaRPr sz="1600" u="none" strike="noStrike" cap="none" dirty="0">
                        <a:latin typeface="+mj-lt"/>
                        <a:ea typeface="Calibri"/>
                        <a:cs typeface="Calibri"/>
                        <a:sym typeface="Calibri"/>
                      </a:endParaRPr>
                    </a:p>
                    <a:p>
                      <a:pPr marL="0" marR="0" lvl="0" indent="0" algn="ctr" rtl="0">
                        <a:lnSpc>
                          <a:spcPct val="115000"/>
                        </a:lnSpc>
                        <a:spcBef>
                          <a:spcPts val="0"/>
                        </a:spcBef>
                        <a:spcAft>
                          <a:spcPts val="0"/>
                        </a:spcAft>
                        <a:buClr>
                          <a:srgbClr val="000000"/>
                        </a:buClr>
                        <a:buSzPts val="1100"/>
                        <a:buFont typeface="Arial"/>
                        <a:buNone/>
                      </a:pPr>
                      <a:r>
                        <a:rPr lang="en-US" sz="1600" u="none" strike="noStrike" cap="none" dirty="0">
                          <a:latin typeface="+mj-lt"/>
                          <a:ea typeface="Calibri"/>
                          <a:cs typeface="Calibri"/>
                          <a:sym typeface="Calibri"/>
                        </a:rPr>
                        <a:t>Excellent</a:t>
                      </a:r>
                      <a:endParaRPr sz="1600" dirty="0">
                        <a:latin typeface="+mj-lt"/>
                      </a:endParaRPr>
                    </a:p>
                    <a:p>
                      <a:pPr marL="0" marR="0" lvl="0" indent="0" algn="ctr" rtl="0">
                        <a:lnSpc>
                          <a:spcPct val="115000"/>
                        </a:lnSpc>
                        <a:spcBef>
                          <a:spcPts val="0"/>
                        </a:spcBef>
                        <a:spcAft>
                          <a:spcPts val="0"/>
                        </a:spcAft>
                        <a:buClr>
                          <a:srgbClr val="000000"/>
                        </a:buClr>
                        <a:buSzPts val="1100"/>
                        <a:buFont typeface="Arial"/>
                        <a:buNone/>
                      </a:pPr>
                      <a:endParaRPr sz="1600" u="none" strike="noStrike" cap="none" dirty="0">
                        <a:latin typeface="+mj-lt"/>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100"/>
                        <a:buFont typeface="Arial"/>
                        <a:buNone/>
                      </a:pPr>
                      <a:r>
                        <a:rPr lang="en-US" sz="1600" u="none" strike="noStrike" cap="none" dirty="0">
                          <a:latin typeface="+mj-lt"/>
                        </a:rPr>
                        <a:t> </a:t>
                      </a:r>
                      <a:endParaRPr sz="1600" dirty="0">
                        <a:latin typeface="+mj-lt"/>
                      </a:endParaRPr>
                    </a:p>
                    <a:p>
                      <a:pPr marL="0" marR="0" lvl="0" indent="0" algn="ctr" rtl="0">
                        <a:lnSpc>
                          <a:spcPct val="115000"/>
                        </a:lnSpc>
                        <a:spcBef>
                          <a:spcPts val="0"/>
                        </a:spcBef>
                        <a:spcAft>
                          <a:spcPts val="0"/>
                        </a:spcAft>
                        <a:buClr>
                          <a:srgbClr val="000000"/>
                        </a:buClr>
                        <a:buSzPts val="1100"/>
                        <a:buFont typeface="Arial"/>
                        <a:buNone/>
                      </a:pPr>
                      <a:r>
                        <a:rPr lang="en-US" sz="1600" u="none" strike="noStrike" cap="none" dirty="0">
                          <a:latin typeface="+mj-lt"/>
                          <a:ea typeface="Calibri"/>
                          <a:cs typeface="Calibri"/>
                          <a:sym typeface="Calibri"/>
                        </a:rPr>
                        <a:t>Excellent</a:t>
                      </a:r>
                      <a:endParaRPr sz="1600" dirty="0">
                        <a:latin typeface="+mj-lt"/>
                      </a:endParaRPr>
                    </a:p>
                    <a:p>
                      <a:pPr marL="0" marR="0" lvl="0" indent="0" algn="ctr" rtl="0">
                        <a:lnSpc>
                          <a:spcPct val="115000"/>
                        </a:lnSpc>
                        <a:spcBef>
                          <a:spcPts val="0"/>
                        </a:spcBef>
                        <a:spcAft>
                          <a:spcPts val="0"/>
                        </a:spcAft>
                        <a:buClr>
                          <a:srgbClr val="000000"/>
                        </a:buClr>
                        <a:buSzPts val="1100"/>
                        <a:buFont typeface="Arial"/>
                        <a:buNone/>
                      </a:pPr>
                      <a:endParaRPr sz="1600" u="none" strike="noStrike" cap="none" dirty="0">
                        <a:latin typeface="+mj-lt"/>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100"/>
                        <a:buFont typeface="Arial"/>
                        <a:buNone/>
                      </a:pPr>
                      <a:r>
                        <a:rPr lang="en-US" sz="1600" u="none" strike="noStrike" cap="none" dirty="0">
                          <a:latin typeface="+mj-lt"/>
                        </a:rPr>
                        <a:t> </a:t>
                      </a:r>
                      <a:endParaRPr sz="1600" dirty="0">
                        <a:latin typeface="+mj-lt"/>
                      </a:endParaRPr>
                    </a:p>
                    <a:p>
                      <a:pPr marL="0" marR="0" lvl="0" indent="0" algn="ctr" rtl="0">
                        <a:lnSpc>
                          <a:spcPct val="115000"/>
                        </a:lnSpc>
                        <a:spcBef>
                          <a:spcPts val="0"/>
                        </a:spcBef>
                        <a:spcAft>
                          <a:spcPts val="0"/>
                        </a:spcAft>
                        <a:buClr>
                          <a:srgbClr val="000000"/>
                        </a:buClr>
                        <a:buSzPts val="1100"/>
                        <a:buFont typeface="Arial"/>
                        <a:buNone/>
                      </a:pPr>
                      <a:r>
                        <a:rPr lang="en-US" sz="1600" u="none" strike="noStrike" cap="none" dirty="0">
                          <a:latin typeface="+mj-lt"/>
                          <a:ea typeface="Calibri"/>
                          <a:cs typeface="Calibri"/>
                          <a:sym typeface="Calibri"/>
                        </a:rPr>
                        <a:t>Excellent</a:t>
                      </a:r>
                      <a:endParaRPr sz="1600" dirty="0">
                        <a:latin typeface="+mj-lt"/>
                      </a:endParaRPr>
                    </a:p>
                    <a:p>
                      <a:pPr marL="0" marR="0" lvl="0" indent="0" algn="ctr" rtl="0">
                        <a:lnSpc>
                          <a:spcPct val="115000"/>
                        </a:lnSpc>
                        <a:spcBef>
                          <a:spcPts val="0"/>
                        </a:spcBef>
                        <a:spcAft>
                          <a:spcPts val="0"/>
                        </a:spcAft>
                        <a:buClr>
                          <a:srgbClr val="000000"/>
                        </a:buClr>
                        <a:buSzPts val="1100"/>
                        <a:buFont typeface="Arial"/>
                        <a:buNone/>
                      </a:pPr>
                      <a:endParaRPr sz="1600" u="none" strike="noStrike" cap="none" dirty="0">
                        <a:latin typeface="+mj-lt"/>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100"/>
                        <a:buFont typeface="Arial"/>
                        <a:buNone/>
                      </a:pPr>
                      <a:r>
                        <a:rPr lang="en-US" sz="1600" u="none" strike="noStrike" cap="none" dirty="0">
                          <a:latin typeface="+mj-lt"/>
                          <a:ea typeface="Calibri"/>
                          <a:cs typeface="Calibri"/>
                          <a:sym typeface="Calibri"/>
                        </a:rPr>
                        <a:t>Low</a:t>
                      </a:r>
                      <a:endParaRPr sz="1600" u="none" strike="noStrike" cap="none" dirty="0">
                        <a:latin typeface="+mj-lt"/>
                        <a:ea typeface="Calibri"/>
                        <a:cs typeface="Calibri"/>
                        <a:sym typeface="Calibri"/>
                      </a:endParaRPr>
                    </a:p>
                  </a:txBody>
                  <a:tcPr marL="68575" marR="68575" marT="0" marB="0" anchor="ctr"/>
                </a:tc>
                <a:extLst>
                  <a:ext uri="{0D108BD9-81ED-4DB2-BD59-A6C34878D82A}">
                    <a16:rowId xmlns:a16="http://schemas.microsoft.com/office/drawing/2014/main" val="10001"/>
                  </a:ext>
                </a:extLst>
              </a:tr>
              <a:tr h="801666">
                <a:tc>
                  <a:txBody>
                    <a:bodyPr/>
                    <a:lstStyle/>
                    <a:p>
                      <a:pPr marL="0" marR="0" lvl="0" indent="0" algn="ctr" rtl="0">
                        <a:lnSpc>
                          <a:spcPct val="115000"/>
                        </a:lnSpc>
                        <a:spcBef>
                          <a:spcPts val="0"/>
                        </a:spcBef>
                        <a:spcAft>
                          <a:spcPts val="0"/>
                        </a:spcAft>
                        <a:buClr>
                          <a:srgbClr val="000000"/>
                        </a:buClr>
                        <a:buSzPts val="1100"/>
                        <a:buFont typeface="Arial"/>
                        <a:buNone/>
                      </a:pPr>
                      <a:r>
                        <a:rPr lang="en-US" sz="1400" b="1" u="none" strike="noStrike" cap="none">
                          <a:latin typeface="+mj-lt"/>
                        </a:rPr>
                        <a:t>Web Based Forum</a:t>
                      </a:r>
                      <a:endParaRPr sz="1400" b="1" u="none" strike="noStrike" cap="none">
                        <a:latin typeface="+mj-lt"/>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100"/>
                        <a:buFont typeface="Arial"/>
                        <a:buNone/>
                      </a:pPr>
                      <a:r>
                        <a:rPr lang="en-US" sz="1600" u="none" strike="noStrike" cap="none" dirty="0">
                          <a:latin typeface="+mj-lt"/>
                          <a:ea typeface="Calibri"/>
                          <a:cs typeface="Calibri"/>
                          <a:sym typeface="Calibri"/>
                        </a:rPr>
                        <a:t>Low (free)</a:t>
                      </a:r>
                      <a:endParaRPr sz="1600" u="none" strike="noStrike" cap="none" dirty="0">
                        <a:latin typeface="+mj-lt"/>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100"/>
                        <a:buFont typeface="Arial"/>
                        <a:buNone/>
                      </a:pPr>
                      <a:r>
                        <a:rPr lang="en-US" sz="1600" u="none" strike="noStrike" cap="none" dirty="0">
                          <a:latin typeface="+mj-lt"/>
                        </a:rPr>
                        <a:t> </a:t>
                      </a:r>
                      <a:endParaRPr sz="1600" u="none" strike="noStrike" cap="none" dirty="0">
                        <a:latin typeface="+mj-lt"/>
                        <a:ea typeface="Calibri"/>
                        <a:cs typeface="Calibri"/>
                        <a:sym typeface="Calibri"/>
                      </a:endParaRPr>
                    </a:p>
                    <a:p>
                      <a:pPr marL="0" marR="0" lvl="0" indent="0" algn="ctr" rtl="0">
                        <a:lnSpc>
                          <a:spcPct val="115000"/>
                        </a:lnSpc>
                        <a:spcBef>
                          <a:spcPts val="0"/>
                        </a:spcBef>
                        <a:spcAft>
                          <a:spcPts val="0"/>
                        </a:spcAft>
                        <a:buClr>
                          <a:srgbClr val="000000"/>
                        </a:buClr>
                        <a:buSzPts val="1100"/>
                        <a:buFont typeface="Arial"/>
                        <a:buNone/>
                      </a:pPr>
                      <a:r>
                        <a:rPr lang="en-US" sz="1600" u="none" strike="noStrike" cap="none" dirty="0">
                          <a:latin typeface="+mj-lt"/>
                          <a:ea typeface="Calibri"/>
                          <a:cs typeface="Calibri"/>
                          <a:sym typeface="Calibri"/>
                        </a:rPr>
                        <a:t>Excellent</a:t>
                      </a:r>
                      <a:endParaRPr sz="1600" dirty="0">
                        <a:latin typeface="+mj-lt"/>
                      </a:endParaRPr>
                    </a:p>
                    <a:p>
                      <a:pPr marL="0" marR="0" lvl="0" indent="0" algn="ctr" rtl="0">
                        <a:lnSpc>
                          <a:spcPct val="115000"/>
                        </a:lnSpc>
                        <a:spcBef>
                          <a:spcPts val="0"/>
                        </a:spcBef>
                        <a:spcAft>
                          <a:spcPts val="0"/>
                        </a:spcAft>
                        <a:buClr>
                          <a:srgbClr val="000000"/>
                        </a:buClr>
                        <a:buSzPts val="1100"/>
                        <a:buFont typeface="Arial"/>
                        <a:buNone/>
                      </a:pPr>
                      <a:endParaRPr sz="1600" u="none" strike="noStrike" cap="none" dirty="0">
                        <a:latin typeface="+mj-lt"/>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100"/>
                        <a:buFont typeface="Arial"/>
                        <a:buNone/>
                      </a:pPr>
                      <a:r>
                        <a:rPr lang="en-US" sz="1600" u="none" strike="noStrike" cap="none" dirty="0">
                          <a:latin typeface="+mj-lt"/>
                        </a:rPr>
                        <a:t> </a:t>
                      </a:r>
                      <a:endParaRPr sz="1600" u="none" strike="noStrike" cap="none" dirty="0">
                        <a:latin typeface="+mj-lt"/>
                        <a:ea typeface="Calibri"/>
                        <a:cs typeface="Calibri"/>
                        <a:sym typeface="Calibri"/>
                      </a:endParaRPr>
                    </a:p>
                    <a:p>
                      <a:pPr marL="0" marR="0" lvl="0" indent="0" algn="ctr" rtl="0">
                        <a:lnSpc>
                          <a:spcPct val="115000"/>
                        </a:lnSpc>
                        <a:spcBef>
                          <a:spcPts val="0"/>
                        </a:spcBef>
                        <a:spcAft>
                          <a:spcPts val="0"/>
                        </a:spcAft>
                        <a:buClr>
                          <a:srgbClr val="000000"/>
                        </a:buClr>
                        <a:buSzPts val="1100"/>
                        <a:buFont typeface="Arial"/>
                        <a:buNone/>
                      </a:pPr>
                      <a:r>
                        <a:rPr lang="en-US" sz="1600" u="none" strike="noStrike" cap="none" dirty="0">
                          <a:latin typeface="+mj-lt"/>
                          <a:ea typeface="Calibri"/>
                          <a:cs typeface="Calibri"/>
                          <a:sym typeface="Calibri"/>
                        </a:rPr>
                        <a:t>Excellent</a:t>
                      </a:r>
                      <a:endParaRPr sz="1600" dirty="0">
                        <a:latin typeface="+mj-lt"/>
                      </a:endParaRPr>
                    </a:p>
                    <a:p>
                      <a:pPr marL="0" marR="0" lvl="0" indent="0" algn="ctr" rtl="0">
                        <a:lnSpc>
                          <a:spcPct val="115000"/>
                        </a:lnSpc>
                        <a:spcBef>
                          <a:spcPts val="0"/>
                        </a:spcBef>
                        <a:spcAft>
                          <a:spcPts val="0"/>
                        </a:spcAft>
                        <a:buClr>
                          <a:srgbClr val="000000"/>
                        </a:buClr>
                        <a:buSzPts val="1100"/>
                        <a:buFont typeface="Arial"/>
                        <a:buNone/>
                      </a:pPr>
                      <a:endParaRPr sz="1600" u="none" strike="noStrike" cap="none" dirty="0">
                        <a:latin typeface="+mj-lt"/>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100"/>
                        <a:buFont typeface="Arial"/>
                        <a:buNone/>
                      </a:pPr>
                      <a:r>
                        <a:rPr lang="en-US" sz="1600" u="none" strike="noStrike" cap="none" dirty="0">
                          <a:latin typeface="+mj-lt"/>
                        </a:rPr>
                        <a:t> </a:t>
                      </a:r>
                      <a:endParaRPr sz="1600" u="none" strike="noStrike" cap="none" dirty="0">
                        <a:latin typeface="+mj-lt"/>
                        <a:ea typeface="Calibri"/>
                        <a:cs typeface="Calibri"/>
                        <a:sym typeface="Calibri"/>
                      </a:endParaRPr>
                    </a:p>
                    <a:p>
                      <a:pPr marL="0" marR="0" lvl="0" indent="0" algn="ctr" rtl="0">
                        <a:lnSpc>
                          <a:spcPct val="115000"/>
                        </a:lnSpc>
                        <a:spcBef>
                          <a:spcPts val="0"/>
                        </a:spcBef>
                        <a:spcAft>
                          <a:spcPts val="0"/>
                        </a:spcAft>
                        <a:buClr>
                          <a:srgbClr val="000000"/>
                        </a:buClr>
                        <a:buSzPts val="1100"/>
                        <a:buFont typeface="Arial"/>
                        <a:buNone/>
                      </a:pPr>
                      <a:r>
                        <a:rPr lang="en-US" sz="1600" u="none" strike="noStrike" cap="none" dirty="0">
                          <a:latin typeface="+mj-lt"/>
                          <a:ea typeface="Calibri"/>
                          <a:cs typeface="Calibri"/>
                          <a:sym typeface="Calibri"/>
                        </a:rPr>
                        <a:t>Medium</a:t>
                      </a:r>
                      <a:endParaRPr sz="1600" dirty="0">
                        <a:latin typeface="+mj-lt"/>
                      </a:endParaRPr>
                    </a:p>
                    <a:p>
                      <a:pPr marL="0" marR="0" lvl="0" indent="0" algn="ctr" rtl="0">
                        <a:lnSpc>
                          <a:spcPct val="115000"/>
                        </a:lnSpc>
                        <a:spcBef>
                          <a:spcPts val="0"/>
                        </a:spcBef>
                        <a:spcAft>
                          <a:spcPts val="0"/>
                        </a:spcAft>
                        <a:buClr>
                          <a:srgbClr val="000000"/>
                        </a:buClr>
                        <a:buSzPts val="1100"/>
                        <a:buFont typeface="Arial"/>
                        <a:buNone/>
                      </a:pPr>
                      <a:endParaRPr sz="1600" u="none" strike="noStrike" cap="none" dirty="0">
                        <a:latin typeface="+mj-lt"/>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100"/>
                        <a:buFont typeface="Arial"/>
                        <a:buNone/>
                      </a:pPr>
                      <a:endParaRPr sz="1600" u="none" strike="noStrike" cap="none" dirty="0">
                        <a:latin typeface="+mj-lt"/>
                        <a:ea typeface="Calibri"/>
                        <a:cs typeface="Calibri"/>
                        <a:sym typeface="Calibri"/>
                      </a:endParaRPr>
                    </a:p>
                    <a:p>
                      <a:pPr marL="0" marR="0" lvl="0" indent="0" algn="ctr" rtl="0">
                        <a:lnSpc>
                          <a:spcPct val="115000"/>
                        </a:lnSpc>
                        <a:spcBef>
                          <a:spcPts val="0"/>
                        </a:spcBef>
                        <a:spcAft>
                          <a:spcPts val="0"/>
                        </a:spcAft>
                        <a:buClr>
                          <a:srgbClr val="000000"/>
                        </a:buClr>
                        <a:buSzPts val="1100"/>
                        <a:buFont typeface="Arial"/>
                        <a:buNone/>
                      </a:pPr>
                      <a:r>
                        <a:rPr lang="en-US" sz="1600" u="none" strike="noStrike" cap="none" dirty="0">
                          <a:latin typeface="+mj-lt"/>
                          <a:ea typeface="Calibri"/>
                          <a:cs typeface="Calibri"/>
                          <a:sym typeface="Calibri"/>
                        </a:rPr>
                        <a:t>Low</a:t>
                      </a:r>
                      <a:endParaRPr sz="1600" dirty="0">
                        <a:latin typeface="+mj-lt"/>
                      </a:endParaRPr>
                    </a:p>
                    <a:p>
                      <a:pPr marL="0" marR="0" lvl="0" indent="0" algn="ctr" rtl="0">
                        <a:lnSpc>
                          <a:spcPct val="115000"/>
                        </a:lnSpc>
                        <a:spcBef>
                          <a:spcPts val="0"/>
                        </a:spcBef>
                        <a:spcAft>
                          <a:spcPts val="0"/>
                        </a:spcAft>
                        <a:buClr>
                          <a:srgbClr val="000000"/>
                        </a:buClr>
                        <a:buSzPts val="1100"/>
                        <a:buFont typeface="Arial"/>
                        <a:buNone/>
                      </a:pPr>
                      <a:endParaRPr sz="1600" u="none" strike="noStrike" cap="none" dirty="0">
                        <a:latin typeface="+mj-lt"/>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100"/>
                        <a:buFont typeface="Arial"/>
                        <a:buNone/>
                      </a:pPr>
                      <a:r>
                        <a:rPr lang="en-US" sz="1600" u="none" strike="noStrike" cap="none" dirty="0">
                          <a:latin typeface="+mj-lt"/>
                        </a:rPr>
                        <a:t> </a:t>
                      </a:r>
                      <a:endParaRPr sz="1600" u="none" strike="noStrike" cap="none" dirty="0">
                        <a:latin typeface="+mj-lt"/>
                        <a:ea typeface="Calibri"/>
                        <a:cs typeface="Calibri"/>
                        <a:sym typeface="Calibri"/>
                      </a:endParaRPr>
                    </a:p>
                    <a:p>
                      <a:pPr marL="0" marR="0" lvl="0" indent="0" algn="ctr" rtl="0">
                        <a:lnSpc>
                          <a:spcPct val="115000"/>
                        </a:lnSpc>
                        <a:spcBef>
                          <a:spcPts val="0"/>
                        </a:spcBef>
                        <a:spcAft>
                          <a:spcPts val="0"/>
                        </a:spcAft>
                        <a:buClr>
                          <a:srgbClr val="000000"/>
                        </a:buClr>
                        <a:buSzPts val="1100"/>
                        <a:buFont typeface="Arial"/>
                        <a:buNone/>
                      </a:pPr>
                      <a:r>
                        <a:rPr lang="en-US" sz="1600" u="none" strike="noStrike" cap="none" dirty="0">
                          <a:latin typeface="+mj-lt"/>
                          <a:ea typeface="Calibri"/>
                          <a:cs typeface="Calibri"/>
                          <a:sym typeface="Calibri"/>
                        </a:rPr>
                        <a:t>Medium</a:t>
                      </a:r>
                      <a:endParaRPr sz="1600" dirty="0">
                        <a:latin typeface="+mj-lt"/>
                      </a:endParaRPr>
                    </a:p>
                    <a:p>
                      <a:pPr marL="0" marR="0" lvl="0" indent="0" algn="ctr" rtl="0">
                        <a:lnSpc>
                          <a:spcPct val="115000"/>
                        </a:lnSpc>
                        <a:spcBef>
                          <a:spcPts val="0"/>
                        </a:spcBef>
                        <a:spcAft>
                          <a:spcPts val="0"/>
                        </a:spcAft>
                        <a:buClr>
                          <a:srgbClr val="000000"/>
                        </a:buClr>
                        <a:buSzPts val="1100"/>
                        <a:buFont typeface="Arial"/>
                        <a:buNone/>
                      </a:pPr>
                      <a:endParaRPr sz="1600" u="none" strike="noStrike" cap="none" dirty="0">
                        <a:latin typeface="+mj-lt"/>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100"/>
                        <a:buFont typeface="Arial"/>
                        <a:buNone/>
                      </a:pPr>
                      <a:r>
                        <a:rPr lang="en-US" sz="1600" u="none" strike="noStrike" cap="none" dirty="0">
                          <a:latin typeface="+mj-lt"/>
                        </a:rPr>
                        <a:t> </a:t>
                      </a:r>
                      <a:endParaRPr sz="1600" u="none" strike="noStrike" cap="none" dirty="0">
                        <a:latin typeface="+mj-lt"/>
                        <a:ea typeface="Calibri"/>
                        <a:cs typeface="Calibri"/>
                        <a:sym typeface="Calibri"/>
                      </a:endParaRPr>
                    </a:p>
                    <a:p>
                      <a:pPr marL="0" marR="0" lvl="0" indent="0" algn="ctr" rtl="0">
                        <a:lnSpc>
                          <a:spcPct val="115000"/>
                        </a:lnSpc>
                        <a:spcBef>
                          <a:spcPts val="0"/>
                        </a:spcBef>
                        <a:spcAft>
                          <a:spcPts val="0"/>
                        </a:spcAft>
                        <a:buClr>
                          <a:srgbClr val="000000"/>
                        </a:buClr>
                        <a:buSzPts val="1100"/>
                        <a:buFont typeface="Arial"/>
                        <a:buNone/>
                      </a:pPr>
                      <a:r>
                        <a:rPr lang="en-US" sz="1600" u="none" strike="noStrike" cap="none" dirty="0">
                          <a:latin typeface="+mj-lt"/>
                          <a:ea typeface="Calibri"/>
                          <a:cs typeface="Calibri"/>
                          <a:sym typeface="Calibri"/>
                        </a:rPr>
                        <a:t>Low</a:t>
                      </a:r>
                      <a:endParaRPr sz="1600" dirty="0">
                        <a:latin typeface="+mj-lt"/>
                      </a:endParaRPr>
                    </a:p>
                    <a:p>
                      <a:pPr marL="0" marR="0" lvl="0" indent="0" algn="ctr" rtl="0">
                        <a:lnSpc>
                          <a:spcPct val="115000"/>
                        </a:lnSpc>
                        <a:spcBef>
                          <a:spcPts val="0"/>
                        </a:spcBef>
                        <a:spcAft>
                          <a:spcPts val="0"/>
                        </a:spcAft>
                        <a:buClr>
                          <a:srgbClr val="000000"/>
                        </a:buClr>
                        <a:buSzPts val="1100"/>
                        <a:buFont typeface="Arial"/>
                        <a:buNone/>
                      </a:pPr>
                      <a:endParaRPr sz="1600" u="none" strike="noStrike" cap="none" dirty="0">
                        <a:latin typeface="+mj-lt"/>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100"/>
                        <a:buFont typeface="Arial"/>
                        <a:buNone/>
                      </a:pPr>
                      <a:r>
                        <a:rPr lang="en-US" sz="1600" u="none" strike="noStrike" cap="none" dirty="0">
                          <a:latin typeface="+mj-lt"/>
                        </a:rPr>
                        <a:t> High</a:t>
                      </a:r>
                      <a:endParaRPr sz="1600" u="none" strike="noStrike" cap="none" dirty="0">
                        <a:latin typeface="+mj-lt"/>
                        <a:ea typeface="Calibri"/>
                        <a:cs typeface="Calibri"/>
                        <a:sym typeface="Calibri"/>
                      </a:endParaRPr>
                    </a:p>
                  </a:txBody>
                  <a:tcPr marL="68575" marR="68575" marT="0" marB="0" anchor="ctr"/>
                </a:tc>
                <a:extLst>
                  <a:ext uri="{0D108BD9-81ED-4DB2-BD59-A6C34878D82A}">
                    <a16:rowId xmlns:a16="http://schemas.microsoft.com/office/drawing/2014/main" val="10002"/>
                  </a:ext>
                </a:extLst>
              </a:tr>
              <a:tr h="539118">
                <a:tc>
                  <a:txBody>
                    <a:bodyPr/>
                    <a:lstStyle/>
                    <a:p>
                      <a:pPr marL="0" marR="0" lvl="0" indent="0" algn="ctr" rtl="0">
                        <a:lnSpc>
                          <a:spcPct val="115000"/>
                        </a:lnSpc>
                        <a:spcBef>
                          <a:spcPts val="0"/>
                        </a:spcBef>
                        <a:spcAft>
                          <a:spcPts val="0"/>
                        </a:spcAft>
                        <a:buClr>
                          <a:srgbClr val="000000"/>
                        </a:buClr>
                        <a:buSzPts val="1100"/>
                        <a:buFont typeface="Arial"/>
                        <a:buNone/>
                      </a:pPr>
                      <a:r>
                        <a:rPr lang="en-US" sz="1400" b="1" u="none" strike="noStrike" cap="none" dirty="0">
                          <a:latin typeface="+mj-lt"/>
                        </a:rPr>
                        <a:t>Web Based Blog</a:t>
                      </a:r>
                      <a:endParaRPr sz="1400" b="1" u="none" strike="noStrike" cap="none" dirty="0">
                        <a:latin typeface="+mj-lt"/>
                        <a:ea typeface="Calibri"/>
                        <a:cs typeface="Calibri"/>
                        <a:sym typeface="Calibri"/>
                      </a:endParaRPr>
                    </a:p>
                  </a:txBody>
                  <a:tcPr marL="68575" marR="68575" marT="0" marB="0" anchor="ctr"/>
                </a:tc>
                <a:tc>
                  <a:txBody>
                    <a:bodyPr/>
                    <a:lstStyle/>
                    <a:p>
                      <a:pPr marL="0" marR="0" lvl="0" indent="0" algn="ctr" defTabSz="914400" rtl="0" eaLnBrk="1" fontAlgn="auto" latinLnBrk="0" hangingPunct="1">
                        <a:lnSpc>
                          <a:spcPct val="115000"/>
                        </a:lnSpc>
                        <a:spcBef>
                          <a:spcPts val="0"/>
                        </a:spcBef>
                        <a:spcAft>
                          <a:spcPts val="0"/>
                        </a:spcAft>
                        <a:buClr>
                          <a:srgbClr val="000000"/>
                        </a:buClr>
                        <a:buSzPts val="1100"/>
                        <a:buFont typeface="Arial"/>
                        <a:buNone/>
                        <a:tabLst/>
                        <a:defRPr/>
                      </a:pPr>
                      <a:r>
                        <a:rPr lang="en-US" sz="1600" u="none" strike="noStrike" cap="none" dirty="0">
                          <a:latin typeface="+mj-lt"/>
                          <a:ea typeface="Calibri"/>
                          <a:cs typeface="Calibri"/>
                          <a:sym typeface="Calibri"/>
                        </a:rPr>
                        <a:t>Low (free)</a:t>
                      </a:r>
                    </a:p>
                  </a:txBody>
                  <a:tcPr marL="68575" marR="68575" marT="0" marB="0" anchor="ctr"/>
                </a:tc>
                <a:tc>
                  <a:txBody>
                    <a:bodyPr/>
                    <a:lstStyle/>
                    <a:p>
                      <a:pPr marL="0" marR="0" lvl="0" indent="0" algn="ctr" rtl="0">
                        <a:lnSpc>
                          <a:spcPct val="115000"/>
                        </a:lnSpc>
                        <a:spcBef>
                          <a:spcPts val="0"/>
                        </a:spcBef>
                        <a:spcAft>
                          <a:spcPts val="0"/>
                        </a:spcAft>
                        <a:buClr>
                          <a:srgbClr val="000000"/>
                        </a:buClr>
                        <a:buSzPts val="1100"/>
                        <a:buFont typeface="Arial"/>
                        <a:buNone/>
                      </a:pPr>
                      <a:r>
                        <a:rPr lang="en-US" sz="1600" u="none" strike="noStrike" cap="none" dirty="0">
                          <a:latin typeface="+mj-lt"/>
                        </a:rPr>
                        <a:t> </a:t>
                      </a:r>
                      <a:endParaRPr sz="1600" u="none" strike="noStrike" cap="none" dirty="0">
                        <a:latin typeface="+mj-lt"/>
                        <a:ea typeface="Calibri"/>
                        <a:cs typeface="Calibri"/>
                        <a:sym typeface="Calibri"/>
                      </a:endParaRPr>
                    </a:p>
                    <a:p>
                      <a:pPr marL="0" marR="0" lvl="0" indent="0" algn="ctr" rtl="0">
                        <a:lnSpc>
                          <a:spcPct val="115000"/>
                        </a:lnSpc>
                        <a:spcBef>
                          <a:spcPts val="0"/>
                        </a:spcBef>
                        <a:spcAft>
                          <a:spcPts val="0"/>
                        </a:spcAft>
                        <a:buClr>
                          <a:srgbClr val="000000"/>
                        </a:buClr>
                        <a:buSzPts val="1100"/>
                        <a:buFont typeface="Arial"/>
                        <a:buNone/>
                      </a:pPr>
                      <a:r>
                        <a:rPr lang="en-US" sz="1600" u="none" strike="noStrike" cap="none" dirty="0">
                          <a:latin typeface="+mj-lt"/>
                          <a:ea typeface="Calibri"/>
                          <a:cs typeface="Calibri"/>
                          <a:sym typeface="Calibri"/>
                        </a:rPr>
                        <a:t>Excellent</a:t>
                      </a:r>
                      <a:endParaRPr sz="1600" dirty="0">
                        <a:latin typeface="+mj-lt"/>
                      </a:endParaRPr>
                    </a:p>
                    <a:p>
                      <a:pPr marL="0" marR="0" lvl="0" indent="0" algn="ctr" rtl="0">
                        <a:lnSpc>
                          <a:spcPct val="115000"/>
                        </a:lnSpc>
                        <a:spcBef>
                          <a:spcPts val="0"/>
                        </a:spcBef>
                        <a:spcAft>
                          <a:spcPts val="0"/>
                        </a:spcAft>
                        <a:buClr>
                          <a:srgbClr val="000000"/>
                        </a:buClr>
                        <a:buSzPts val="1100"/>
                        <a:buFont typeface="Arial"/>
                        <a:buNone/>
                      </a:pPr>
                      <a:endParaRPr sz="1600" u="none" strike="noStrike" cap="none" dirty="0">
                        <a:latin typeface="+mj-lt"/>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100"/>
                        <a:buFont typeface="Arial"/>
                        <a:buNone/>
                      </a:pPr>
                      <a:r>
                        <a:rPr lang="en-US" sz="1600" u="none" strike="noStrike" cap="none" dirty="0">
                          <a:latin typeface="+mj-lt"/>
                        </a:rPr>
                        <a:t> </a:t>
                      </a:r>
                      <a:endParaRPr sz="1600" u="none" strike="noStrike" cap="none" dirty="0">
                        <a:latin typeface="+mj-lt"/>
                        <a:ea typeface="Calibri"/>
                        <a:cs typeface="Calibri"/>
                        <a:sym typeface="Calibri"/>
                      </a:endParaRPr>
                    </a:p>
                    <a:p>
                      <a:pPr marL="0" marR="0" lvl="0" indent="0" algn="ctr" rtl="0">
                        <a:lnSpc>
                          <a:spcPct val="115000"/>
                        </a:lnSpc>
                        <a:spcBef>
                          <a:spcPts val="0"/>
                        </a:spcBef>
                        <a:spcAft>
                          <a:spcPts val="0"/>
                        </a:spcAft>
                        <a:buClr>
                          <a:srgbClr val="000000"/>
                        </a:buClr>
                        <a:buSzPts val="1100"/>
                        <a:buFont typeface="Arial"/>
                        <a:buNone/>
                      </a:pPr>
                      <a:r>
                        <a:rPr lang="en-US" sz="1600" u="none" strike="noStrike" cap="none" dirty="0">
                          <a:latin typeface="+mj-lt"/>
                          <a:ea typeface="Calibri"/>
                          <a:cs typeface="Calibri"/>
                          <a:sym typeface="Calibri"/>
                        </a:rPr>
                        <a:t>Excellent</a:t>
                      </a:r>
                      <a:endParaRPr sz="1600" dirty="0">
                        <a:latin typeface="+mj-lt"/>
                      </a:endParaRPr>
                    </a:p>
                    <a:p>
                      <a:pPr marL="0" marR="0" lvl="0" indent="0" algn="ctr" rtl="0">
                        <a:lnSpc>
                          <a:spcPct val="115000"/>
                        </a:lnSpc>
                        <a:spcBef>
                          <a:spcPts val="0"/>
                        </a:spcBef>
                        <a:spcAft>
                          <a:spcPts val="0"/>
                        </a:spcAft>
                        <a:buClr>
                          <a:srgbClr val="000000"/>
                        </a:buClr>
                        <a:buSzPts val="1100"/>
                        <a:buFont typeface="Arial"/>
                        <a:buNone/>
                      </a:pPr>
                      <a:endParaRPr sz="1600" u="none" strike="noStrike" cap="none" dirty="0">
                        <a:latin typeface="+mj-lt"/>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100"/>
                        <a:buFont typeface="Arial"/>
                        <a:buNone/>
                      </a:pPr>
                      <a:r>
                        <a:rPr lang="en-US" sz="1600" u="none" strike="noStrike" cap="none" dirty="0">
                          <a:latin typeface="+mj-lt"/>
                        </a:rPr>
                        <a:t> </a:t>
                      </a:r>
                      <a:endParaRPr sz="1600" u="none" strike="noStrike" cap="none" dirty="0">
                        <a:latin typeface="+mj-lt"/>
                        <a:ea typeface="Calibri"/>
                        <a:cs typeface="Calibri"/>
                        <a:sym typeface="Calibri"/>
                      </a:endParaRPr>
                    </a:p>
                    <a:p>
                      <a:pPr marL="0" marR="0" lvl="0" indent="0" algn="ctr" rtl="0">
                        <a:lnSpc>
                          <a:spcPct val="115000"/>
                        </a:lnSpc>
                        <a:spcBef>
                          <a:spcPts val="0"/>
                        </a:spcBef>
                        <a:spcAft>
                          <a:spcPts val="0"/>
                        </a:spcAft>
                        <a:buClr>
                          <a:srgbClr val="000000"/>
                        </a:buClr>
                        <a:buSzPts val="1100"/>
                        <a:buFont typeface="Arial"/>
                        <a:buNone/>
                      </a:pPr>
                      <a:r>
                        <a:rPr lang="en-US" sz="1600" u="none" strike="noStrike" cap="none" dirty="0">
                          <a:latin typeface="+mj-lt"/>
                          <a:ea typeface="Calibri"/>
                          <a:cs typeface="Calibri"/>
                          <a:sym typeface="Calibri"/>
                        </a:rPr>
                        <a:t>Medium</a:t>
                      </a:r>
                      <a:endParaRPr sz="1600" dirty="0">
                        <a:latin typeface="+mj-lt"/>
                      </a:endParaRPr>
                    </a:p>
                    <a:p>
                      <a:pPr marL="0" marR="0" lvl="0" indent="0" algn="ctr" rtl="0">
                        <a:lnSpc>
                          <a:spcPct val="115000"/>
                        </a:lnSpc>
                        <a:spcBef>
                          <a:spcPts val="0"/>
                        </a:spcBef>
                        <a:spcAft>
                          <a:spcPts val="0"/>
                        </a:spcAft>
                        <a:buClr>
                          <a:srgbClr val="000000"/>
                        </a:buClr>
                        <a:buSzPts val="1100"/>
                        <a:buFont typeface="Arial"/>
                        <a:buNone/>
                      </a:pPr>
                      <a:endParaRPr sz="1600" u="none" strike="noStrike" cap="none" dirty="0">
                        <a:latin typeface="+mj-lt"/>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100"/>
                        <a:buFont typeface="Arial"/>
                        <a:buNone/>
                      </a:pPr>
                      <a:endParaRPr sz="1600" u="none" strike="noStrike" cap="none" dirty="0">
                        <a:latin typeface="+mj-lt"/>
                        <a:ea typeface="Calibri"/>
                        <a:cs typeface="Calibri"/>
                        <a:sym typeface="Calibri"/>
                      </a:endParaRPr>
                    </a:p>
                    <a:p>
                      <a:pPr marL="0" marR="0" lvl="0" indent="0" algn="ctr" rtl="0">
                        <a:lnSpc>
                          <a:spcPct val="115000"/>
                        </a:lnSpc>
                        <a:spcBef>
                          <a:spcPts val="0"/>
                        </a:spcBef>
                        <a:spcAft>
                          <a:spcPts val="0"/>
                        </a:spcAft>
                        <a:buClr>
                          <a:srgbClr val="000000"/>
                        </a:buClr>
                        <a:buSzPts val="1100"/>
                        <a:buFont typeface="Arial"/>
                        <a:buNone/>
                      </a:pPr>
                      <a:r>
                        <a:rPr lang="en-US" sz="1600" u="none" strike="noStrike" cap="none" dirty="0">
                          <a:latin typeface="+mj-lt"/>
                          <a:ea typeface="Calibri"/>
                          <a:cs typeface="Calibri"/>
                          <a:sym typeface="Calibri"/>
                        </a:rPr>
                        <a:t>Low</a:t>
                      </a:r>
                      <a:endParaRPr sz="1600" dirty="0">
                        <a:latin typeface="+mj-lt"/>
                      </a:endParaRPr>
                    </a:p>
                    <a:p>
                      <a:pPr marL="0" marR="0" lvl="0" indent="0" algn="ctr" rtl="0">
                        <a:lnSpc>
                          <a:spcPct val="115000"/>
                        </a:lnSpc>
                        <a:spcBef>
                          <a:spcPts val="0"/>
                        </a:spcBef>
                        <a:spcAft>
                          <a:spcPts val="0"/>
                        </a:spcAft>
                        <a:buClr>
                          <a:srgbClr val="000000"/>
                        </a:buClr>
                        <a:buSzPts val="1100"/>
                        <a:buFont typeface="Arial"/>
                        <a:buNone/>
                      </a:pPr>
                      <a:endParaRPr sz="1600" u="none" strike="noStrike" cap="none" dirty="0">
                        <a:latin typeface="+mj-lt"/>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100"/>
                        <a:buFont typeface="Arial"/>
                        <a:buNone/>
                      </a:pPr>
                      <a:r>
                        <a:rPr lang="en-US" sz="1600" u="none" strike="noStrike" cap="none" dirty="0">
                          <a:latin typeface="+mj-lt"/>
                        </a:rPr>
                        <a:t> </a:t>
                      </a:r>
                      <a:endParaRPr sz="1600" u="none" strike="noStrike" cap="none" dirty="0">
                        <a:latin typeface="+mj-lt"/>
                        <a:ea typeface="Calibri"/>
                        <a:cs typeface="Calibri"/>
                        <a:sym typeface="Calibri"/>
                      </a:endParaRPr>
                    </a:p>
                    <a:p>
                      <a:pPr marL="0" marR="0" lvl="0" indent="0" algn="ctr" rtl="0">
                        <a:lnSpc>
                          <a:spcPct val="115000"/>
                        </a:lnSpc>
                        <a:spcBef>
                          <a:spcPts val="0"/>
                        </a:spcBef>
                        <a:spcAft>
                          <a:spcPts val="0"/>
                        </a:spcAft>
                        <a:buClr>
                          <a:srgbClr val="000000"/>
                        </a:buClr>
                        <a:buSzPts val="1100"/>
                        <a:buFont typeface="Arial"/>
                        <a:buNone/>
                      </a:pPr>
                      <a:r>
                        <a:rPr lang="en-US" sz="1600" u="none" strike="noStrike" cap="none" dirty="0">
                          <a:latin typeface="+mj-lt"/>
                          <a:ea typeface="Calibri"/>
                          <a:cs typeface="Calibri"/>
                          <a:sym typeface="Calibri"/>
                        </a:rPr>
                        <a:t>Medium</a:t>
                      </a:r>
                      <a:endParaRPr sz="1600" dirty="0">
                        <a:latin typeface="+mj-lt"/>
                      </a:endParaRPr>
                    </a:p>
                    <a:p>
                      <a:pPr marL="0" marR="0" lvl="0" indent="0" algn="ctr" rtl="0">
                        <a:lnSpc>
                          <a:spcPct val="115000"/>
                        </a:lnSpc>
                        <a:spcBef>
                          <a:spcPts val="0"/>
                        </a:spcBef>
                        <a:spcAft>
                          <a:spcPts val="0"/>
                        </a:spcAft>
                        <a:buClr>
                          <a:srgbClr val="000000"/>
                        </a:buClr>
                        <a:buSzPts val="1100"/>
                        <a:buFont typeface="Arial"/>
                        <a:buNone/>
                      </a:pPr>
                      <a:endParaRPr sz="1600" u="none" strike="noStrike" cap="none" dirty="0">
                        <a:latin typeface="+mj-lt"/>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100"/>
                        <a:buFont typeface="Arial"/>
                        <a:buNone/>
                      </a:pPr>
                      <a:r>
                        <a:rPr lang="en-US" sz="1600" u="none" strike="noStrike" cap="none" dirty="0">
                          <a:latin typeface="+mj-lt"/>
                          <a:ea typeface="Calibri"/>
                          <a:cs typeface="Calibri"/>
                          <a:sym typeface="Calibri"/>
                        </a:rPr>
                        <a:t>Low</a:t>
                      </a:r>
                      <a:endParaRPr sz="1600" u="none" strike="noStrike" cap="none" dirty="0">
                        <a:latin typeface="+mj-lt"/>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100"/>
                        <a:buFont typeface="Arial"/>
                        <a:buNone/>
                      </a:pPr>
                      <a:r>
                        <a:rPr lang="en-US" sz="1600" u="none" strike="noStrike" cap="none" dirty="0">
                          <a:latin typeface="+mj-lt"/>
                        </a:rPr>
                        <a:t> </a:t>
                      </a:r>
                      <a:endParaRPr sz="1600" u="none" strike="noStrike" cap="none" dirty="0">
                        <a:latin typeface="+mj-lt"/>
                      </a:endParaRPr>
                    </a:p>
                    <a:p>
                      <a:pPr marL="0" marR="0" lvl="0" indent="0" algn="ctr" rtl="0">
                        <a:lnSpc>
                          <a:spcPct val="115000"/>
                        </a:lnSpc>
                        <a:spcBef>
                          <a:spcPts val="0"/>
                        </a:spcBef>
                        <a:spcAft>
                          <a:spcPts val="0"/>
                        </a:spcAft>
                        <a:buClr>
                          <a:srgbClr val="000000"/>
                        </a:buClr>
                        <a:buSzPts val="1100"/>
                        <a:buFont typeface="Arial"/>
                        <a:buNone/>
                      </a:pPr>
                      <a:r>
                        <a:rPr lang="en-US" sz="1600" u="none" strike="noStrike" cap="none" dirty="0">
                          <a:latin typeface="+mj-lt"/>
                        </a:rPr>
                        <a:t>High</a:t>
                      </a:r>
                      <a:endParaRPr sz="1600" u="none" strike="noStrike" cap="none" dirty="0">
                        <a:latin typeface="+mj-lt"/>
                        <a:ea typeface="Calibri"/>
                        <a:cs typeface="Calibri"/>
                        <a:sym typeface="Calibri"/>
                      </a:endParaRPr>
                    </a:p>
                    <a:p>
                      <a:pPr marL="0" marR="0" lvl="0" indent="0" algn="ctr" rtl="0">
                        <a:lnSpc>
                          <a:spcPct val="115000"/>
                        </a:lnSpc>
                        <a:spcBef>
                          <a:spcPts val="0"/>
                        </a:spcBef>
                        <a:spcAft>
                          <a:spcPts val="0"/>
                        </a:spcAft>
                        <a:buClr>
                          <a:srgbClr val="000000"/>
                        </a:buClr>
                        <a:buSzPts val="1100"/>
                        <a:buFont typeface="Arial"/>
                        <a:buNone/>
                      </a:pPr>
                      <a:endParaRPr sz="1600" u="none" strike="noStrike" cap="none" dirty="0">
                        <a:latin typeface="+mj-lt"/>
                        <a:ea typeface="Calibri"/>
                        <a:cs typeface="Calibri"/>
                        <a:sym typeface="Calibri"/>
                      </a:endParaRPr>
                    </a:p>
                  </a:txBody>
                  <a:tcPr marL="68575" marR="68575" marT="0" marB="0" anchor="ctr"/>
                </a:tc>
                <a:extLst>
                  <a:ext uri="{0D108BD9-81ED-4DB2-BD59-A6C34878D82A}">
                    <a16:rowId xmlns:a16="http://schemas.microsoft.com/office/drawing/2014/main" val="10003"/>
                  </a:ext>
                </a:extLst>
              </a:tr>
              <a:tr h="801666">
                <a:tc>
                  <a:txBody>
                    <a:bodyPr/>
                    <a:lstStyle/>
                    <a:p>
                      <a:pPr marL="0" marR="0" lvl="0" indent="0" algn="ctr" rtl="0">
                        <a:lnSpc>
                          <a:spcPct val="115000"/>
                        </a:lnSpc>
                        <a:spcBef>
                          <a:spcPts val="0"/>
                        </a:spcBef>
                        <a:spcAft>
                          <a:spcPts val="0"/>
                        </a:spcAft>
                        <a:buClr>
                          <a:srgbClr val="000000"/>
                        </a:buClr>
                        <a:buSzPts val="1100"/>
                        <a:buFont typeface="Arial"/>
                        <a:buNone/>
                      </a:pPr>
                      <a:r>
                        <a:rPr lang="en-US" sz="1400" b="1" u="none" strike="noStrike" cap="none" dirty="0">
                          <a:latin typeface="+mj-lt"/>
                        </a:rPr>
                        <a:t>DAU Based Website</a:t>
                      </a:r>
                      <a:endParaRPr sz="1400" b="1" u="none" strike="noStrike" cap="none" dirty="0">
                        <a:latin typeface="+mj-lt"/>
                        <a:ea typeface="Calibri"/>
                        <a:cs typeface="Calibri"/>
                        <a:sym typeface="Calibri"/>
                      </a:endParaRPr>
                    </a:p>
                  </a:txBody>
                  <a:tcPr marL="68575" marR="68575" marT="0" marB="0" anchor="ctr"/>
                </a:tc>
                <a:tc>
                  <a:txBody>
                    <a:bodyPr/>
                    <a:lstStyle/>
                    <a:p>
                      <a:pPr marL="0" marR="0" lvl="0" indent="0" algn="ctr" defTabSz="914400" rtl="0" eaLnBrk="1" fontAlgn="auto" latinLnBrk="0" hangingPunct="1">
                        <a:lnSpc>
                          <a:spcPct val="115000"/>
                        </a:lnSpc>
                        <a:spcBef>
                          <a:spcPts val="0"/>
                        </a:spcBef>
                        <a:spcAft>
                          <a:spcPts val="0"/>
                        </a:spcAft>
                        <a:buClr>
                          <a:srgbClr val="000000"/>
                        </a:buClr>
                        <a:buSzPts val="1100"/>
                        <a:buFont typeface="Arial"/>
                        <a:buNone/>
                        <a:tabLst/>
                        <a:defRPr/>
                      </a:pPr>
                      <a:r>
                        <a:rPr lang="en-US" sz="1600" u="none" strike="noStrike" cap="none" dirty="0">
                          <a:solidFill>
                            <a:schemeClr val="accent1"/>
                          </a:solidFill>
                          <a:latin typeface="+mj-lt"/>
                          <a:ea typeface="Calibri"/>
                          <a:cs typeface="Calibri"/>
                          <a:sym typeface="Calibri"/>
                        </a:rPr>
                        <a:t>Low (free)</a:t>
                      </a:r>
                    </a:p>
                  </a:txBody>
                  <a:tcPr marL="68575" marR="68575" marT="0" marB="0" anchor="ctr"/>
                </a:tc>
                <a:tc>
                  <a:txBody>
                    <a:bodyPr/>
                    <a:lstStyle/>
                    <a:p>
                      <a:pPr marL="0" marR="0" lvl="0" indent="0" algn="ctr" rtl="0">
                        <a:lnSpc>
                          <a:spcPct val="115000"/>
                        </a:lnSpc>
                        <a:spcBef>
                          <a:spcPts val="0"/>
                        </a:spcBef>
                        <a:spcAft>
                          <a:spcPts val="0"/>
                        </a:spcAft>
                        <a:buClr>
                          <a:srgbClr val="000000"/>
                        </a:buClr>
                        <a:buSzPts val="1100"/>
                        <a:buFont typeface="Arial"/>
                        <a:buNone/>
                      </a:pPr>
                      <a:r>
                        <a:rPr lang="en-US" sz="1600" u="none" strike="noStrike" cap="none" dirty="0">
                          <a:solidFill>
                            <a:schemeClr val="accent1"/>
                          </a:solidFill>
                          <a:latin typeface="+mj-lt"/>
                        </a:rPr>
                        <a:t> </a:t>
                      </a:r>
                      <a:endParaRPr sz="1600" u="none" strike="noStrike" cap="none" dirty="0">
                        <a:solidFill>
                          <a:schemeClr val="accent1"/>
                        </a:solidFill>
                        <a:latin typeface="+mj-lt"/>
                        <a:ea typeface="Calibri"/>
                        <a:cs typeface="Calibri"/>
                        <a:sym typeface="Calibri"/>
                      </a:endParaRPr>
                    </a:p>
                    <a:p>
                      <a:pPr marL="0" marR="0" lvl="0" indent="0" algn="ctr" rtl="0">
                        <a:lnSpc>
                          <a:spcPct val="115000"/>
                        </a:lnSpc>
                        <a:spcBef>
                          <a:spcPts val="0"/>
                        </a:spcBef>
                        <a:spcAft>
                          <a:spcPts val="0"/>
                        </a:spcAft>
                        <a:buClr>
                          <a:srgbClr val="000000"/>
                        </a:buClr>
                        <a:buSzPts val="1100"/>
                        <a:buFont typeface="Arial"/>
                        <a:buNone/>
                      </a:pPr>
                      <a:r>
                        <a:rPr lang="en-US" sz="1600" u="none" strike="noStrike" cap="none" dirty="0">
                          <a:solidFill>
                            <a:schemeClr val="accent1"/>
                          </a:solidFill>
                          <a:latin typeface="+mj-lt"/>
                          <a:ea typeface="Calibri"/>
                          <a:cs typeface="Calibri"/>
                          <a:sym typeface="Calibri"/>
                        </a:rPr>
                        <a:t>Excellent</a:t>
                      </a:r>
                      <a:endParaRPr sz="1600" dirty="0">
                        <a:solidFill>
                          <a:schemeClr val="accent1"/>
                        </a:solidFill>
                        <a:latin typeface="+mj-lt"/>
                      </a:endParaRPr>
                    </a:p>
                    <a:p>
                      <a:pPr marL="0" marR="0" lvl="0" indent="0" algn="ctr" rtl="0">
                        <a:lnSpc>
                          <a:spcPct val="115000"/>
                        </a:lnSpc>
                        <a:spcBef>
                          <a:spcPts val="0"/>
                        </a:spcBef>
                        <a:spcAft>
                          <a:spcPts val="0"/>
                        </a:spcAft>
                        <a:buClr>
                          <a:srgbClr val="000000"/>
                        </a:buClr>
                        <a:buSzPts val="1100"/>
                        <a:buFont typeface="Arial"/>
                        <a:buNone/>
                      </a:pPr>
                      <a:endParaRPr sz="1600" u="none" strike="noStrike" cap="none" dirty="0">
                        <a:solidFill>
                          <a:schemeClr val="accent1"/>
                        </a:solidFill>
                        <a:latin typeface="+mj-lt"/>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100"/>
                        <a:buFont typeface="Arial"/>
                        <a:buNone/>
                      </a:pPr>
                      <a:r>
                        <a:rPr lang="en-US" sz="1600" u="none" strike="noStrike" cap="none" dirty="0">
                          <a:solidFill>
                            <a:schemeClr val="accent1"/>
                          </a:solidFill>
                          <a:latin typeface="+mj-lt"/>
                        </a:rPr>
                        <a:t> </a:t>
                      </a:r>
                      <a:endParaRPr lang="en-US" sz="1600" dirty="0">
                        <a:solidFill>
                          <a:schemeClr val="accent1"/>
                        </a:solidFill>
                        <a:latin typeface="+mj-lt"/>
                      </a:endParaRPr>
                    </a:p>
                    <a:p>
                      <a:pPr marL="0" marR="0" lvl="0" indent="0" algn="ctr" rtl="0">
                        <a:lnSpc>
                          <a:spcPct val="115000"/>
                        </a:lnSpc>
                        <a:spcBef>
                          <a:spcPts val="0"/>
                        </a:spcBef>
                        <a:spcAft>
                          <a:spcPts val="0"/>
                        </a:spcAft>
                        <a:buClr>
                          <a:srgbClr val="000000"/>
                        </a:buClr>
                        <a:buSzPts val="1100"/>
                        <a:buFont typeface="Arial"/>
                        <a:buNone/>
                      </a:pPr>
                      <a:r>
                        <a:rPr lang="en-US" sz="1600" u="none" strike="noStrike" cap="none" dirty="0">
                          <a:solidFill>
                            <a:schemeClr val="accent1"/>
                          </a:solidFill>
                          <a:latin typeface="+mj-lt"/>
                          <a:ea typeface="Calibri"/>
                          <a:cs typeface="Calibri"/>
                          <a:sym typeface="Calibri"/>
                        </a:rPr>
                        <a:t>Excellent</a:t>
                      </a:r>
                      <a:endParaRPr lang="en-US" sz="1600" dirty="0">
                        <a:solidFill>
                          <a:schemeClr val="accent1"/>
                        </a:solidFill>
                        <a:latin typeface="+mj-lt"/>
                      </a:endParaRPr>
                    </a:p>
                    <a:p>
                      <a:pPr marL="0" marR="0" lvl="0" indent="0" algn="ctr" rtl="0">
                        <a:lnSpc>
                          <a:spcPct val="115000"/>
                        </a:lnSpc>
                        <a:spcBef>
                          <a:spcPts val="0"/>
                        </a:spcBef>
                        <a:spcAft>
                          <a:spcPts val="0"/>
                        </a:spcAft>
                        <a:buClr>
                          <a:srgbClr val="000000"/>
                        </a:buClr>
                        <a:buSzPts val="1100"/>
                        <a:buFont typeface="Arial"/>
                        <a:buNone/>
                      </a:pPr>
                      <a:endParaRPr sz="1600" u="none" strike="noStrike" cap="none" dirty="0">
                        <a:solidFill>
                          <a:schemeClr val="accent1"/>
                        </a:solidFill>
                        <a:latin typeface="+mj-lt"/>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100"/>
                        <a:buFont typeface="Arial"/>
                        <a:buNone/>
                      </a:pPr>
                      <a:r>
                        <a:rPr lang="en-US" sz="1600" u="none" strike="noStrike" cap="none" dirty="0">
                          <a:solidFill>
                            <a:schemeClr val="accent1"/>
                          </a:solidFill>
                          <a:latin typeface="+mj-lt"/>
                        </a:rPr>
                        <a:t> </a:t>
                      </a:r>
                      <a:endParaRPr lang="en-US" sz="1600" dirty="0">
                        <a:solidFill>
                          <a:schemeClr val="accent1"/>
                        </a:solidFill>
                        <a:latin typeface="+mj-lt"/>
                      </a:endParaRPr>
                    </a:p>
                    <a:p>
                      <a:pPr marL="0" marR="0" lvl="0" indent="0" algn="ctr" rtl="0">
                        <a:lnSpc>
                          <a:spcPct val="115000"/>
                        </a:lnSpc>
                        <a:spcBef>
                          <a:spcPts val="0"/>
                        </a:spcBef>
                        <a:spcAft>
                          <a:spcPts val="0"/>
                        </a:spcAft>
                        <a:buClr>
                          <a:srgbClr val="000000"/>
                        </a:buClr>
                        <a:buSzPts val="1100"/>
                        <a:buFont typeface="Arial"/>
                        <a:buNone/>
                      </a:pPr>
                      <a:r>
                        <a:rPr lang="en-US" sz="1600" u="none" strike="noStrike" cap="none" dirty="0">
                          <a:solidFill>
                            <a:schemeClr val="accent1"/>
                          </a:solidFill>
                          <a:latin typeface="+mj-lt"/>
                          <a:ea typeface="Calibri"/>
                          <a:cs typeface="Calibri"/>
                          <a:sym typeface="Calibri"/>
                        </a:rPr>
                        <a:t>Medium</a:t>
                      </a:r>
                      <a:endParaRPr lang="en-US" sz="1600" dirty="0">
                        <a:solidFill>
                          <a:schemeClr val="accent1"/>
                        </a:solidFill>
                        <a:latin typeface="+mj-lt"/>
                      </a:endParaRPr>
                    </a:p>
                    <a:p>
                      <a:pPr marL="0" marR="0" lvl="0" indent="0" algn="ctr" rtl="0">
                        <a:lnSpc>
                          <a:spcPct val="115000"/>
                        </a:lnSpc>
                        <a:spcBef>
                          <a:spcPts val="0"/>
                        </a:spcBef>
                        <a:spcAft>
                          <a:spcPts val="0"/>
                        </a:spcAft>
                        <a:buClr>
                          <a:srgbClr val="000000"/>
                        </a:buClr>
                        <a:buSzPts val="1100"/>
                        <a:buFont typeface="Arial"/>
                        <a:buNone/>
                      </a:pPr>
                      <a:endParaRPr sz="1600" u="none" strike="noStrike" cap="none" dirty="0">
                        <a:solidFill>
                          <a:schemeClr val="accent1"/>
                        </a:solidFill>
                        <a:latin typeface="+mj-lt"/>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100"/>
                        <a:buFont typeface="Arial"/>
                        <a:buNone/>
                      </a:pPr>
                      <a:r>
                        <a:rPr lang="en-US" sz="1600" u="none" strike="noStrike" cap="none" dirty="0">
                          <a:solidFill>
                            <a:schemeClr val="accent1"/>
                          </a:solidFill>
                          <a:latin typeface="+mj-lt"/>
                          <a:ea typeface="Calibri"/>
                          <a:cs typeface="Calibri"/>
                          <a:sym typeface="Calibri"/>
                        </a:rPr>
                        <a:t>Medium</a:t>
                      </a:r>
                      <a:endParaRPr sz="1600" u="none" strike="noStrike" cap="none" dirty="0">
                        <a:solidFill>
                          <a:schemeClr val="accent1"/>
                        </a:solidFill>
                        <a:latin typeface="+mj-lt"/>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100"/>
                        <a:buFont typeface="Arial"/>
                        <a:buNone/>
                      </a:pPr>
                      <a:r>
                        <a:rPr lang="en-US" sz="1600" u="none" strike="noStrike" cap="none" dirty="0">
                          <a:solidFill>
                            <a:schemeClr val="accent1"/>
                          </a:solidFill>
                          <a:latin typeface="+mj-lt"/>
                        </a:rPr>
                        <a:t> </a:t>
                      </a:r>
                      <a:br>
                        <a:rPr lang="en-US" sz="1600" u="none" strike="noStrike" cap="none" dirty="0">
                          <a:solidFill>
                            <a:schemeClr val="accent1"/>
                          </a:solidFill>
                          <a:latin typeface="+mj-lt"/>
                        </a:rPr>
                      </a:br>
                      <a:r>
                        <a:rPr lang="en-US" sz="1600" u="none" strike="noStrike" cap="none" dirty="0">
                          <a:solidFill>
                            <a:schemeClr val="accent1"/>
                          </a:solidFill>
                          <a:latin typeface="+mj-lt"/>
                          <a:ea typeface="Calibri"/>
                          <a:cs typeface="Calibri"/>
                          <a:sym typeface="Calibri"/>
                        </a:rPr>
                        <a:t>Medium</a:t>
                      </a:r>
                      <a:endParaRPr sz="1600" dirty="0">
                        <a:solidFill>
                          <a:schemeClr val="accent1"/>
                        </a:solidFill>
                        <a:latin typeface="+mj-lt"/>
                      </a:endParaRPr>
                    </a:p>
                    <a:p>
                      <a:pPr marL="0" marR="0" lvl="0" indent="0" algn="ctr" rtl="0">
                        <a:lnSpc>
                          <a:spcPct val="115000"/>
                        </a:lnSpc>
                        <a:spcBef>
                          <a:spcPts val="0"/>
                        </a:spcBef>
                        <a:spcAft>
                          <a:spcPts val="0"/>
                        </a:spcAft>
                        <a:buClr>
                          <a:srgbClr val="000000"/>
                        </a:buClr>
                        <a:buSzPts val="1100"/>
                        <a:buFont typeface="Arial"/>
                        <a:buNone/>
                      </a:pPr>
                      <a:endParaRPr sz="1600" u="none" strike="noStrike" cap="none" dirty="0">
                        <a:solidFill>
                          <a:schemeClr val="accent1"/>
                        </a:solidFill>
                        <a:latin typeface="+mj-lt"/>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100"/>
                        <a:buFont typeface="Arial"/>
                        <a:buNone/>
                      </a:pPr>
                      <a:r>
                        <a:rPr lang="en-US" sz="1600" u="none" strike="noStrike" cap="none" dirty="0">
                          <a:solidFill>
                            <a:schemeClr val="accent1"/>
                          </a:solidFill>
                          <a:latin typeface="+mj-lt"/>
                        </a:rPr>
                        <a:t> </a:t>
                      </a:r>
                      <a:endParaRPr sz="1600" dirty="0">
                        <a:solidFill>
                          <a:schemeClr val="accent1"/>
                        </a:solidFill>
                        <a:latin typeface="+mj-lt"/>
                      </a:endParaRPr>
                    </a:p>
                    <a:p>
                      <a:pPr marL="0" marR="0" lvl="0" indent="0" algn="ctr" rtl="0">
                        <a:lnSpc>
                          <a:spcPct val="115000"/>
                        </a:lnSpc>
                        <a:spcBef>
                          <a:spcPts val="0"/>
                        </a:spcBef>
                        <a:spcAft>
                          <a:spcPts val="0"/>
                        </a:spcAft>
                        <a:buClr>
                          <a:srgbClr val="000000"/>
                        </a:buClr>
                        <a:buSzPts val="1100"/>
                        <a:buFont typeface="Arial"/>
                        <a:buNone/>
                      </a:pPr>
                      <a:r>
                        <a:rPr lang="en-US" sz="1600" u="none" strike="noStrike" cap="none" dirty="0">
                          <a:solidFill>
                            <a:schemeClr val="accent1"/>
                          </a:solidFill>
                          <a:latin typeface="+mj-lt"/>
                          <a:ea typeface="Calibri"/>
                          <a:cs typeface="Calibri"/>
                          <a:sym typeface="Calibri"/>
                        </a:rPr>
                        <a:t>Medium</a:t>
                      </a:r>
                      <a:endParaRPr sz="1600" dirty="0">
                        <a:solidFill>
                          <a:schemeClr val="accent1"/>
                        </a:solidFill>
                        <a:latin typeface="+mj-lt"/>
                      </a:endParaRPr>
                    </a:p>
                    <a:p>
                      <a:pPr marL="0" marR="0" lvl="0" indent="0" algn="ctr" rtl="0">
                        <a:lnSpc>
                          <a:spcPct val="115000"/>
                        </a:lnSpc>
                        <a:spcBef>
                          <a:spcPts val="0"/>
                        </a:spcBef>
                        <a:spcAft>
                          <a:spcPts val="0"/>
                        </a:spcAft>
                        <a:buClr>
                          <a:srgbClr val="000000"/>
                        </a:buClr>
                        <a:buSzPts val="1100"/>
                        <a:buFont typeface="Arial"/>
                        <a:buNone/>
                      </a:pPr>
                      <a:endParaRPr sz="1600" u="none" strike="noStrike" cap="none" dirty="0">
                        <a:solidFill>
                          <a:schemeClr val="accent1"/>
                        </a:solidFill>
                        <a:latin typeface="+mj-lt"/>
                        <a:ea typeface="Calibri"/>
                        <a:cs typeface="Calibri"/>
                        <a:sym typeface="Calibri"/>
                      </a:endParaRPr>
                    </a:p>
                  </a:txBody>
                  <a:tcPr marL="68575" marR="68575" marT="0" marB="0" anchor="ctr"/>
                </a:tc>
                <a:tc>
                  <a:txBody>
                    <a:bodyPr/>
                    <a:lstStyle/>
                    <a:p>
                      <a:pPr marL="0" marR="0" lvl="0" indent="0" algn="ctr" rtl="0">
                        <a:lnSpc>
                          <a:spcPct val="115000"/>
                        </a:lnSpc>
                        <a:spcBef>
                          <a:spcPts val="0"/>
                        </a:spcBef>
                        <a:spcAft>
                          <a:spcPts val="0"/>
                        </a:spcAft>
                        <a:buClr>
                          <a:srgbClr val="000000"/>
                        </a:buClr>
                        <a:buSzPts val="1100"/>
                        <a:buFont typeface="Arial"/>
                        <a:buNone/>
                      </a:pPr>
                      <a:r>
                        <a:rPr lang="en-US" sz="1600" u="none" strike="noStrike" cap="none" dirty="0">
                          <a:solidFill>
                            <a:schemeClr val="accent1"/>
                          </a:solidFill>
                          <a:latin typeface="+mj-lt"/>
                        </a:rPr>
                        <a:t> </a:t>
                      </a:r>
                      <a:r>
                        <a:rPr lang="en-US" sz="1600" u="none" strike="noStrike" cap="none" dirty="0">
                          <a:solidFill>
                            <a:schemeClr val="accent1"/>
                          </a:solidFill>
                          <a:latin typeface="+mj-lt"/>
                          <a:ea typeface="Calibri"/>
                          <a:cs typeface="Calibri"/>
                          <a:sym typeface="Calibri"/>
                        </a:rPr>
                        <a:t>High</a:t>
                      </a:r>
                      <a:endParaRPr sz="1600" u="none" strike="noStrike" cap="none" dirty="0">
                        <a:solidFill>
                          <a:schemeClr val="accent1"/>
                        </a:solidFill>
                        <a:latin typeface="+mj-lt"/>
                        <a:ea typeface="Calibri"/>
                        <a:cs typeface="Calibri"/>
                        <a:sym typeface="Calibri"/>
                      </a:endParaRPr>
                    </a:p>
                  </a:txBody>
                  <a:tcPr marL="68575" marR="68575" marT="0" marB="0" anchor="ctr"/>
                </a:tc>
                <a:extLst>
                  <a:ext uri="{0D108BD9-81ED-4DB2-BD59-A6C34878D82A}">
                    <a16:rowId xmlns:a16="http://schemas.microsoft.com/office/drawing/2014/main" val="10004"/>
                  </a:ext>
                </a:extLst>
              </a:tr>
            </a:tbl>
          </a:graphicData>
        </a:graphic>
      </p:graphicFrame>
      <p:sp>
        <p:nvSpPr>
          <p:cNvPr id="2" name="TextBox 1">
            <a:extLst>
              <a:ext uri="{FF2B5EF4-FFF2-40B4-BE49-F238E27FC236}">
                <a16:creationId xmlns:a16="http://schemas.microsoft.com/office/drawing/2014/main" id="{ED06A87E-6C55-4A5F-8CB6-B341BD2935E0}"/>
              </a:ext>
            </a:extLst>
          </p:cNvPr>
          <p:cNvSpPr txBox="1"/>
          <p:nvPr/>
        </p:nvSpPr>
        <p:spPr>
          <a:xfrm>
            <a:off x="4830269" y="6023074"/>
            <a:ext cx="316785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(Ratings provided by capstone team)</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Tree>
    <p:extLst>
      <p:ext uri="{BB962C8B-B14F-4D97-AF65-F5344CB8AC3E}">
        <p14:creationId xmlns:p14="http://schemas.microsoft.com/office/powerpoint/2010/main" val="22226394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2"/>
          <p:cNvSpPr txBox="1">
            <a:spLocks noGrp="1"/>
          </p:cNvSpPr>
          <p:nvPr>
            <p:ph type="title"/>
          </p:nvPr>
        </p:nvSpPr>
        <p:spPr>
          <a:xfrm>
            <a:off x="1447791" y="234309"/>
            <a:ext cx="9091056" cy="880578"/>
          </a:xfrm>
          <a:prstGeom prst="rect">
            <a:avLst/>
          </a:prstGeom>
          <a:noFill/>
          <a:ln>
            <a:noFill/>
          </a:ln>
        </p:spPr>
        <p:txBody>
          <a:bodyPr spcFirstLastPara="1" wrap="square" lIns="91425" tIns="45700" rIns="91425" bIns="45700" anchor="ctr" anchorCtr="0">
            <a:noAutofit/>
          </a:bodyPr>
          <a:lstStyle/>
          <a:p>
            <a:pPr lvl="0">
              <a:buSzPts val="4400"/>
            </a:pPr>
            <a:r>
              <a:rPr lang="en-US" sz="4000" dirty="0"/>
              <a:t>Conclusions and Recommendations</a:t>
            </a:r>
            <a:endParaRPr sz="4000" dirty="0"/>
          </a:p>
        </p:txBody>
      </p:sp>
      <p:sp>
        <p:nvSpPr>
          <p:cNvPr id="97" name="Google Shape;97;p12"/>
          <p:cNvSpPr txBox="1">
            <a:spLocks noGrp="1"/>
          </p:cNvSpPr>
          <p:nvPr>
            <p:ph type="body" idx="1"/>
          </p:nvPr>
        </p:nvSpPr>
        <p:spPr>
          <a:xfrm>
            <a:off x="517585" y="1501017"/>
            <a:ext cx="10738244" cy="4675946"/>
          </a:xfrm>
          <a:prstGeom prst="rect">
            <a:avLst/>
          </a:prstGeom>
          <a:noFill/>
          <a:ln>
            <a:noFill/>
          </a:ln>
        </p:spPr>
        <p:txBody>
          <a:bodyPr spcFirstLastPara="1" wrap="square" lIns="91425" tIns="45700" rIns="91425" bIns="45700" anchor="t" anchorCtr="0">
            <a:noAutofit/>
          </a:bodyPr>
          <a:lstStyle/>
          <a:p>
            <a:pPr marL="203200" indent="0">
              <a:lnSpc>
                <a:spcPct val="100000"/>
              </a:lnSpc>
              <a:spcBef>
                <a:spcPts val="0"/>
              </a:spcBef>
              <a:buSzPts val="3200"/>
              <a:buNone/>
            </a:pPr>
            <a:r>
              <a:rPr lang="en-US" sz="2400" dirty="0">
                <a:solidFill>
                  <a:schemeClr val="tx1">
                    <a:lumMod val="65000"/>
                    <a:lumOff val="35000"/>
                  </a:schemeClr>
                </a:solidFill>
              </a:rPr>
              <a:t>Utilizing a DAU-based website space for an integrated HSI knowledge management appears to satisfice most/many KM requirements based on initial evaluation.</a:t>
            </a:r>
          </a:p>
          <a:p>
            <a:pPr marL="660400" indent="-457200">
              <a:lnSpc>
                <a:spcPct val="100000"/>
              </a:lnSpc>
              <a:spcBef>
                <a:spcPts val="0"/>
              </a:spcBef>
              <a:buSzPts val="3200"/>
              <a:buFont typeface="Arial"/>
              <a:buChar char="•"/>
            </a:pPr>
            <a:endParaRPr lang="en-US" sz="2400" dirty="0">
              <a:solidFill>
                <a:schemeClr val="tx1">
                  <a:lumMod val="65000"/>
                  <a:lumOff val="35000"/>
                </a:schemeClr>
              </a:solidFill>
            </a:endParaRPr>
          </a:p>
          <a:p>
            <a:pPr marL="203200" indent="0">
              <a:lnSpc>
                <a:spcPct val="100000"/>
              </a:lnSpc>
              <a:spcBef>
                <a:spcPts val="0"/>
              </a:spcBef>
              <a:buSzPts val="3200"/>
              <a:buNone/>
            </a:pPr>
            <a:r>
              <a:rPr lang="en-US" sz="2400" u="sng" dirty="0">
                <a:solidFill>
                  <a:schemeClr val="tx1">
                    <a:lumMod val="65000"/>
                    <a:lumOff val="35000"/>
                  </a:schemeClr>
                </a:solidFill>
              </a:rPr>
              <a:t>Potential Path Forward for HSIWG</a:t>
            </a:r>
            <a:r>
              <a:rPr lang="en-US" sz="2400" dirty="0">
                <a:solidFill>
                  <a:schemeClr val="tx1">
                    <a:lumMod val="65000"/>
                    <a:lumOff val="35000"/>
                  </a:schemeClr>
                </a:solidFill>
              </a:rPr>
              <a:t>:</a:t>
            </a:r>
          </a:p>
          <a:p>
            <a:pPr marL="203200" indent="0">
              <a:lnSpc>
                <a:spcPct val="100000"/>
              </a:lnSpc>
              <a:spcBef>
                <a:spcPts val="0"/>
              </a:spcBef>
              <a:buSzPts val="3200"/>
              <a:buNone/>
            </a:pPr>
            <a:endParaRPr lang="en-US" sz="2400" dirty="0">
              <a:solidFill>
                <a:schemeClr val="tx1">
                  <a:lumMod val="65000"/>
                  <a:lumOff val="35000"/>
                </a:schemeClr>
              </a:solidFill>
            </a:endParaRPr>
          </a:p>
          <a:p>
            <a:pPr marL="203200" indent="0">
              <a:lnSpc>
                <a:spcPct val="100000"/>
              </a:lnSpc>
              <a:spcBef>
                <a:spcPts val="0"/>
              </a:spcBef>
              <a:buSzPts val="3200"/>
              <a:buNone/>
            </a:pPr>
            <a:r>
              <a:rPr lang="en-US" sz="2400" dirty="0">
                <a:solidFill>
                  <a:schemeClr val="tx1">
                    <a:lumMod val="65000"/>
                    <a:lumOff val="35000"/>
                  </a:schemeClr>
                </a:solidFill>
              </a:rPr>
              <a:t>1. Incorporate KM approach; BOK -&gt; BOKM</a:t>
            </a:r>
            <a:br>
              <a:rPr lang="en-US" sz="2400" dirty="0">
                <a:solidFill>
                  <a:schemeClr val="tx1">
                    <a:lumMod val="65000"/>
                    <a:lumOff val="35000"/>
                  </a:schemeClr>
                </a:solidFill>
              </a:rPr>
            </a:br>
            <a:r>
              <a:rPr lang="en-US" sz="2400" dirty="0">
                <a:solidFill>
                  <a:schemeClr val="tx1">
                    <a:lumMod val="65000"/>
                    <a:lumOff val="35000"/>
                  </a:schemeClr>
                </a:solidFill>
              </a:rPr>
              <a:t> </a:t>
            </a:r>
          </a:p>
          <a:p>
            <a:pPr marL="203200" indent="0">
              <a:lnSpc>
                <a:spcPct val="100000"/>
              </a:lnSpc>
              <a:spcBef>
                <a:spcPts val="0"/>
              </a:spcBef>
              <a:buSzPts val="3200"/>
              <a:buNone/>
            </a:pPr>
            <a:r>
              <a:rPr lang="en-US" sz="2400" dirty="0">
                <a:solidFill>
                  <a:schemeClr val="tx1">
                    <a:lumMod val="65000"/>
                    <a:lumOff val="35000"/>
                  </a:schemeClr>
                </a:solidFill>
              </a:rPr>
              <a:t>2. Develop detailed requirements for the HSI BOKM, including user roles, desired functions, basic workflow requirements, staffing estimates</a:t>
            </a:r>
            <a:br>
              <a:rPr lang="en-US" sz="2400" dirty="0">
                <a:solidFill>
                  <a:schemeClr val="tx1">
                    <a:lumMod val="65000"/>
                    <a:lumOff val="35000"/>
                  </a:schemeClr>
                </a:solidFill>
              </a:rPr>
            </a:br>
            <a:endParaRPr lang="en-US" sz="2400" dirty="0">
              <a:solidFill>
                <a:schemeClr val="tx1">
                  <a:lumMod val="65000"/>
                  <a:lumOff val="35000"/>
                </a:schemeClr>
              </a:solidFill>
            </a:endParaRPr>
          </a:p>
          <a:p>
            <a:pPr marL="203200" indent="0">
              <a:lnSpc>
                <a:spcPct val="100000"/>
              </a:lnSpc>
              <a:spcBef>
                <a:spcPts val="0"/>
              </a:spcBef>
              <a:buSzPts val="3200"/>
              <a:buNone/>
            </a:pPr>
            <a:r>
              <a:rPr lang="en-US" sz="2400" dirty="0">
                <a:solidFill>
                  <a:schemeClr val="tx1">
                    <a:lumMod val="65000"/>
                    <a:lumOff val="35000"/>
                  </a:schemeClr>
                </a:solidFill>
              </a:rPr>
              <a:t>3. Develop a Beta BOKM site, test, improve and scale </a:t>
            </a:r>
          </a:p>
          <a:p>
            <a:pPr marL="546100" indent="-342900">
              <a:lnSpc>
                <a:spcPct val="100000"/>
              </a:lnSpc>
              <a:spcBef>
                <a:spcPts val="0"/>
              </a:spcBef>
              <a:buSzPts val="3200"/>
            </a:pPr>
            <a:endParaRPr lang="en-US" sz="2400" dirty="0">
              <a:solidFill>
                <a:schemeClr val="tx1">
                  <a:lumMod val="65000"/>
                  <a:lumOff val="35000"/>
                </a:schemeClr>
              </a:solidFill>
            </a:endParaRPr>
          </a:p>
          <a:p>
            <a:pPr marL="203200" indent="0">
              <a:lnSpc>
                <a:spcPct val="100000"/>
              </a:lnSpc>
              <a:spcBef>
                <a:spcPts val="0"/>
              </a:spcBef>
              <a:buSzPts val="3200"/>
              <a:buNone/>
            </a:pPr>
            <a:endParaRPr lang="en-US" sz="2400" dirty="0">
              <a:solidFill>
                <a:schemeClr val="tx1">
                  <a:lumMod val="65000"/>
                  <a:lumOff val="35000"/>
                </a:schemeClr>
              </a:solidFill>
            </a:endParaRPr>
          </a:p>
          <a:p>
            <a:pPr marL="546100" indent="-342900">
              <a:lnSpc>
                <a:spcPct val="100000"/>
              </a:lnSpc>
              <a:spcBef>
                <a:spcPts val="0"/>
              </a:spcBef>
              <a:buSzPts val="3200"/>
            </a:pPr>
            <a:endParaRPr lang="en-US" sz="2400" dirty="0">
              <a:solidFill>
                <a:schemeClr val="tx1">
                  <a:lumMod val="65000"/>
                  <a:lumOff val="35000"/>
                </a:schemeClr>
              </a:solidFill>
            </a:endParaRPr>
          </a:p>
          <a:p>
            <a:pPr marL="203200" indent="0">
              <a:lnSpc>
                <a:spcPct val="100000"/>
              </a:lnSpc>
              <a:spcBef>
                <a:spcPts val="0"/>
              </a:spcBef>
              <a:buSzPts val="3200"/>
              <a:buNone/>
            </a:pPr>
            <a:endParaRPr lang="en-US" sz="2400" dirty="0">
              <a:solidFill>
                <a:schemeClr val="tx1">
                  <a:lumMod val="65000"/>
                  <a:lumOff val="35000"/>
                </a:schemeClr>
              </a:solidFill>
            </a:endParaRPr>
          </a:p>
        </p:txBody>
      </p:sp>
      <p:sp>
        <p:nvSpPr>
          <p:cNvPr id="98" name="Google Shape;98;p12"/>
          <p:cNvSpPr txBox="1">
            <a:spLocks noGrp="1"/>
          </p:cNvSpPr>
          <p:nvPr>
            <p:ph type="sldNum" idx="12"/>
          </p:nvPr>
        </p:nvSpPr>
        <p:spPr>
          <a:xfrm>
            <a:off x="11493982" y="6305269"/>
            <a:ext cx="420757" cy="365125"/>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a:t>
            </a:fld>
            <a:endParaRPr kumimoji="0" sz="1200" b="0" i="0" u="none" strike="noStrike" kern="0" cap="none" spc="0" normalizeH="0" baseline="0" noProof="0">
              <a:ln>
                <a:noFill/>
              </a:ln>
              <a:solidFill>
                <a:srgbClr val="888888"/>
              </a:solidFill>
              <a:effectLst/>
              <a:uLnTx/>
              <a:uFillTx/>
              <a:latin typeface="Arial"/>
              <a:cs typeface="Arial"/>
              <a:sym typeface="Arial"/>
            </a:endParaRPr>
          </a:p>
        </p:txBody>
      </p:sp>
    </p:spTree>
    <p:extLst>
      <p:ext uri="{BB962C8B-B14F-4D97-AF65-F5344CB8AC3E}">
        <p14:creationId xmlns:p14="http://schemas.microsoft.com/office/powerpoint/2010/main" val="8165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91019-4F40-094C-8B28-21062CA87027}"/>
              </a:ext>
            </a:extLst>
          </p:cNvPr>
          <p:cNvSpPr>
            <a:spLocks noGrp="1"/>
          </p:cNvSpPr>
          <p:nvPr>
            <p:ph type="ctrTitle"/>
          </p:nvPr>
        </p:nvSpPr>
        <p:spPr/>
        <p:txBody>
          <a:bodyPr/>
          <a:lstStyle/>
          <a:p>
            <a:r>
              <a:rPr lang="en-US" dirty="0"/>
              <a:t>Establishing a Common DoD HSI Lexicon </a:t>
            </a:r>
          </a:p>
        </p:txBody>
      </p:sp>
      <p:sp>
        <p:nvSpPr>
          <p:cNvPr id="3" name="Subtitle 2">
            <a:extLst>
              <a:ext uri="{FF2B5EF4-FFF2-40B4-BE49-F238E27FC236}">
                <a16:creationId xmlns:a16="http://schemas.microsoft.com/office/drawing/2014/main" id="{F942CE59-574E-384E-A40D-12CA404FAC8B}"/>
              </a:ext>
            </a:extLst>
          </p:cNvPr>
          <p:cNvSpPr>
            <a:spLocks noGrp="1"/>
          </p:cNvSpPr>
          <p:nvPr>
            <p:ph type="subTitle" idx="1"/>
          </p:nvPr>
        </p:nvSpPr>
        <p:spPr/>
        <p:txBody>
          <a:bodyPr/>
          <a:lstStyle/>
          <a:p>
            <a:r>
              <a:rPr lang="en-US" dirty="0"/>
              <a:t>LCDR Brennan D. Cox, PhD, MSC, USN</a:t>
            </a:r>
          </a:p>
          <a:p>
            <a:r>
              <a:rPr lang="en-US" i="1" dirty="0"/>
              <a:t>on behalf of Ms. Katie Ricker</a:t>
            </a:r>
          </a:p>
          <a:p>
            <a:r>
              <a:rPr lang="en-US" dirty="0"/>
              <a:t>OA4415/Summer 2019</a:t>
            </a:r>
          </a:p>
          <a:p>
            <a:r>
              <a:rPr lang="en-US" dirty="0"/>
              <a:t>13 November 2019</a:t>
            </a:r>
          </a:p>
        </p:txBody>
      </p:sp>
    </p:spTree>
    <p:extLst>
      <p:ext uri="{BB962C8B-B14F-4D97-AF65-F5344CB8AC3E}">
        <p14:creationId xmlns:p14="http://schemas.microsoft.com/office/powerpoint/2010/main" val="1984016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B3916D-1BC8-EC44-8DF1-E32C4DC92908}"/>
              </a:ext>
            </a:extLst>
          </p:cNvPr>
          <p:cNvSpPr>
            <a:spLocks noGrp="1"/>
          </p:cNvSpPr>
          <p:nvPr>
            <p:ph type="title"/>
          </p:nvPr>
        </p:nvSpPr>
        <p:spPr/>
        <p:txBody>
          <a:bodyPr>
            <a:normAutofit/>
          </a:bodyPr>
          <a:lstStyle/>
          <a:p>
            <a:r>
              <a:rPr lang="en-US" dirty="0"/>
              <a:t>Capstone Objectives</a:t>
            </a:r>
          </a:p>
        </p:txBody>
      </p:sp>
      <p:sp>
        <p:nvSpPr>
          <p:cNvPr id="5" name="Content Placeholder 4">
            <a:extLst>
              <a:ext uri="{FF2B5EF4-FFF2-40B4-BE49-F238E27FC236}">
                <a16:creationId xmlns:a16="http://schemas.microsoft.com/office/drawing/2014/main" id="{36EAE387-E3D0-994B-BD71-F2C33FC3D033}"/>
              </a:ext>
            </a:extLst>
          </p:cNvPr>
          <p:cNvSpPr>
            <a:spLocks noGrp="1"/>
          </p:cNvSpPr>
          <p:nvPr>
            <p:ph sz="half" idx="1"/>
          </p:nvPr>
        </p:nvSpPr>
        <p:spPr>
          <a:xfrm>
            <a:off x="517584" y="1501017"/>
            <a:ext cx="10976397" cy="4675946"/>
          </a:xfrm>
        </p:spPr>
        <p:txBody>
          <a:bodyPr>
            <a:normAutofit/>
          </a:bodyPr>
          <a:lstStyle/>
          <a:p>
            <a:r>
              <a:rPr lang="en-US" dirty="0"/>
              <a:t>A </a:t>
            </a:r>
            <a:r>
              <a:rPr lang="en-US" b="1" dirty="0"/>
              <a:t>common lexicon </a:t>
            </a:r>
            <a:r>
              <a:rPr lang="en-US" dirty="0"/>
              <a:t>is required to communicate the </a:t>
            </a:r>
            <a:r>
              <a:rPr lang="en-US" b="1" dirty="0"/>
              <a:t>purpose, intentions, and value of HSI</a:t>
            </a:r>
            <a:r>
              <a:rPr lang="en-US" dirty="0"/>
              <a:t>. </a:t>
            </a:r>
          </a:p>
          <a:p>
            <a:endParaRPr lang="en-US" sz="500" dirty="0"/>
          </a:p>
          <a:p>
            <a:pPr marL="804863" indent="-347663">
              <a:buFont typeface="+mj-lt"/>
              <a:buAutoNum type="arabicPeriod"/>
            </a:pPr>
            <a:r>
              <a:rPr lang="en-US" sz="2400" dirty="0"/>
              <a:t>Review HSI resources</a:t>
            </a:r>
          </a:p>
          <a:p>
            <a:pPr marL="804863" indent="-347663">
              <a:buFont typeface="+mj-lt"/>
              <a:buAutoNum type="arabicPeriod"/>
            </a:pPr>
            <a:r>
              <a:rPr lang="en-US" sz="2400" dirty="0"/>
              <a:t>Survey stakeholders</a:t>
            </a:r>
          </a:p>
          <a:p>
            <a:pPr marL="804863" indent="-347663">
              <a:buFont typeface="+mj-lt"/>
              <a:buAutoNum type="arabicPeriod"/>
            </a:pPr>
            <a:r>
              <a:rPr lang="en-US" sz="2400" dirty="0"/>
              <a:t>Make recommendations</a:t>
            </a:r>
          </a:p>
        </p:txBody>
      </p:sp>
      <p:sp>
        <p:nvSpPr>
          <p:cNvPr id="6" name="Slide Number Placeholder 5">
            <a:extLst>
              <a:ext uri="{FF2B5EF4-FFF2-40B4-BE49-F238E27FC236}">
                <a16:creationId xmlns:a16="http://schemas.microsoft.com/office/drawing/2014/main" id="{BD0D4E25-3501-574E-B0B9-5DDF83D4740C}"/>
              </a:ext>
            </a:extLst>
          </p:cNvPr>
          <p:cNvSpPr>
            <a:spLocks noGrp="1"/>
          </p:cNvSpPr>
          <p:nvPr>
            <p:ph type="sldNum" sz="quarter" idx="12"/>
          </p:nvPr>
        </p:nvSpPr>
        <p:spPr>
          <a:xfrm>
            <a:off x="11493982" y="6305269"/>
            <a:ext cx="420757"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043A23-22EF-D24D-A1D1-C1291067CEBA}"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794137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B3916D-1BC8-EC44-8DF1-E32C4DC92908}"/>
              </a:ext>
            </a:extLst>
          </p:cNvPr>
          <p:cNvSpPr>
            <a:spLocks noGrp="1"/>
          </p:cNvSpPr>
          <p:nvPr>
            <p:ph type="title"/>
          </p:nvPr>
        </p:nvSpPr>
        <p:spPr/>
        <p:txBody>
          <a:bodyPr/>
          <a:lstStyle/>
          <a:p>
            <a:r>
              <a:rPr lang="en-US" dirty="0"/>
              <a:t>Watch your Language!</a:t>
            </a:r>
          </a:p>
        </p:txBody>
      </p:sp>
      <p:sp>
        <p:nvSpPr>
          <p:cNvPr id="5" name="Content Placeholder 4">
            <a:extLst>
              <a:ext uri="{FF2B5EF4-FFF2-40B4-BE49-F238E27FC236}">
                <a16:creationId xmlns:a16="http://schemas.microsoft.com/office/drawing/2014/main" id="{36EAE387-E3D0-994B-BD71-F2C33FC3D033}"/>
              </a:ext>
            </a:extLst>
          </p:cNvPr>
          <p:cNvSpPr>
            <a:spLocks noGrp="1"/>
          </p:cNvSpPr>
          <p:nvPr>
            <p:ph sz="half" idx="1"/>
          </p:nvPr>
        </p:nvSpPr>
        <p:spPr>
          <a:xfrm>
            <a:off x="517584" y="1501017"/>
            <a:ext cx="11520249" cy="4675946"/>
          </a:xfrm>
        </p:spPr>
        <p:txBody>
          <a:bodyPr>
            <a:normAutofit/>
          </a:bodyPr>
          <a:lstStyle/>
          <a:p>
            <a:r>
              <a:rPr lang="en-US" dirty="0"/>
              <a:t>We lack consensus in how we communicate within the HSI universe. </a:t>
            </a:r>
          </a:p>
        </p:txBody>
      </p:sp>
      <p:sp>
        <p:nvSpPr>
          <p:cNvPr id="6" name="Slide Number Placeholder 5">
            <a:extLst>
              <a:ext uri="{FF2B5EF4-FFF2-40B4-BE49-F238E27FC236}">
                <a16:creationId xmlns:a16="http://schemas.microsoft.com/office/drawing/2014/main" id="{BD0D4E25-3501-574E-B0B9-5DDF83D4740C}"/>
              </a:ext>
            </a:extLst>
          </p:cNvPr>
          <p:cNvSpPr>
            <a:spLocks noGrp="1"/>
          </p:cNvSpPr>
          <p:nvPr>
            <p:ph type="sldNum" sz="quarter" idx="12"/>
          </p:nvPr>
        </p:nvSpPr>
        <p:spPr>
          <a:xfrm>
            <a:off x="11493982" y="6305269"/>
            <a:ext cx="420757"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043A23-22EF-D24D-A1D1-C1291067CEBA}"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graphicFrame>
        <p:nvGraphicFramePr>
          <p:cNvPr id="7" name="Content Placeholder 4"/>
          <p:cNvGraphicFramePr>
            <a:graphicFrameLocks/>
          </p:cNvGraphicFramePr>
          <p:nvPr/>
        </p:nvGraphicFramePr>
        <p:xfrm>
          <a:off x="1015412" y="2229643"/>
          <a:ext cx="6756989" cy="3882060"/>
        </p:xfrm>
        <a:graphic>
          <a:graphicData uri="http://schemas.openxmlformats.org/drawingml/2006/table">
            <a:tbl>
              <a:tblPr firstRow="1" firstCol="1" bandRow="1"/>
              <a:tblGrid>
                <a:gridCol w="1059573">
                  <a:extLst>
                    <a:ext uri="{9D8B030D-6E8A-4147-A177-3AD203B41FA5}">
                      <a16:colId xmlns:a16="http://schemas.microsoft.com/office/drawing/2014/main" val="1634080352"/>
                    </a:ext>
                  </a:extLst>
                </a:gridCol>
                <a:gridCol w="1107830">
                  <a:extLst>
                    <a:ext uri="{9D8B030D-6E8A-4147-A177-3AD203B41FA5}">
                      <a16:colId xmlns:a16="http://schemas.microsoft.com/office/drawing/2014/main" val="3529851896"/>
                    </a:ext>
                  </a:extLst>
                </a:gridCol>
                <a:gridCol w="1160585">
                  <a:extLst>
                    <a:ext uri="{9D8B030D-6E8A-4147-A177-3AD203B41FA5}">
                      <a16:colId xmlns:a16="http://schemas.microsoft.com/office/drawing/2014/main" val="185993697"/>
                    </a:ext>
                  </a:extLst>
                </a:gridCol>
                <a:gridCol w="1160585">
                  <a:extLst>
                    <a:ext uri="{9D8B030D-6E8A-4147-A177-3AD203B41FA5}">
                      <a16:colId xmlns:a16="http://schemas.microsoft.com/office/drawing/2014/main" val="522320275"/>
                    </a:ext>
                  </a:extLst>
                </a:gridCol>
                <a:gridCol w="1055077">
                  <a:extLst>
                    <a:ext uri="{9D8B030D-6E8A-4147-A177-3AD203B41FA5}">
                      <a16:colId xmlns:a16="http://schemas.microsoft.com/office/drawing/2014/main" val="20666500"/>
                    </a:ext>
                  </a:extLst>
                </a:gridCol>
                <a:gridCol w="1213339">
                  <a:extLst>
                    <a:ext uri="{9D8B030D-6E8A-4147-A177-3AD203B41FA5}">
                      <a16:colId xmlns:a16="http://schemas.microsoft.com/office/drawing/2014/main" val="1837537658"/>
                    </a:ext>
                  </a:extLst>
                </a:gridCol>
              </a:tblGrid>
              <a:tr h="247305">
                <a:tc gridSpan="2">
                  <a:txBody>
                    <a:bodyPr/>
                    <a:lstStyle/>
                    <a:p>
                      <a:pPr marL="0" marR="0" algn="ctr">
                        <a:spcBef>
                          <a:spcPts val="0"/>
                        </a:spcBef>
                        <a:spcAft>
                          <a:spcPts val="0"/>
                        </a:spcAft>
                      </a:pPr>
                      <a:r>
                        <a:rPr lang="en-US" sz="1200" b="1" dirty="0">
                          <a:effectLst/>
                          <a:latin typeface="Arial" panose="020B0604020202020204" pitchFamily="34" charset="0"/>
                          <a:ea typeface="Batang"/>
                          <a:cs typeface="Times New Roman" panose="02020603050405020304" pitchFamily="18" charset="0"/>
                        </a:rPr>
                        <a:t>DoD</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92114" marR="921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hMerge="1">
                  <a:txBody>
                    <a:bodyPr/>
                    <a:lstStyle/>
                    <a:p>
                      <a:endParaRPr lang="en-US"/>
                    </a:p>
                  </a:txBody>
                  <a:tcPr/>
                </a:tc>
                <a:tc>
                  <a:txBody>
                    <a:bodyPr/>
                    <a:lstStyle/>
                    <a:p>
                      <a:pPr marL="0" marR="0" algn="ctr">
                        <a:spcBef>
                          <a:spcPts val="0"/>
                        </a:spcBef>
                        <a:spcAft>
                          <a:spcPts val="0"/>
                        </a:spcAft>
                      </a:pPr>
                      <a:r>
                        <a:rPr lang="en-US" sz="1200" b="1">
                          <a:effectLst/>
                          <a:latin typeface="Arial" panose="020B0604020202020204" pitchFamily="34" charset="0"/>
                          <a:ea typeface="Batang"/>
                          <a:cs typeface="Times New Roman" panose="02020603050405020304" pitchFamily="18" charset="0"/>
                        </a:rPr>
                        <a:t>US Army</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92114" marR="921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marL="0" marR="0" algn="ctr">
                        <a:spcBef>
                          <a:spcPts val="0"/>
                        </a:spcBef>
                        <a:spcAft>
                          <a:spcPts val="0"/>
                        </a:spcAft>
                      </a:pPr>
                      <a:r>
                        <a:rPr lang="en-US" sz="1200" b="1" dirty="0">
                          <a:effectLst/>
                          <a:latin typeface="Arial" panose="020B0604020202020204" pitchFamily="34" charset="0"/>
                          <a:ea typeface="Batang"/>
                          <a:cs typeface="Times New Roman" panose="02020603050405020304" pitchFamily="18" charset="0"/>
                        </a:rPr>
                        <a:t>USAF</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92114" marR="921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marL="0" marR="0" algn="ctr">
                        <a:spcBef>
                          <a:spcPts val="0"/>
                        </a:spcBef>
                        <a:spcAft>
                          <a:spcPts val="0"/>
                        </a:spcAft>
                      </a:pPr>
                      <a:r>
                        <a:rPr lang="en-US" sz="1200" b="1" dirty="0">
                          <a:effectLst/>
                          <a:latin typeface="Arial" panose="020B0604020202020204" pitchFamily="34" charset="0"/>
                          <a:ea typeface="Batang"/>
                          <a:cs typeface="Times New Roman" panose="02020603050405020304" pitchFamily="18" charset="0"/>
                        </a:rPr>
                        <a:t>USN/USMC</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92114" marR="921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marL="0" marR="0" algn="ctr">
                        <a:spcBef>
                          <a:spcPts val="0"/>
                        </a:spcBef>
                        <a:spcAft>
                          <a:spcPts val="0"/>
                        </a:spcAft>
                      </a:pPr>
                      <a:r>
                        <a:rPr lang="en-US" sz="1200" b="1">
                          <a:effectLst/>
                          <a:latin typeface="Arial" panose="020B0604020202020204" pitchFamily="34" charset="0"/>
                          <a:ea typeface="Batang"/>
                          <a:cs typeface="Times New Roman" panose="02020603050405020304" pitchFamily="18" charset="0"/>
                        </a:rPr>
                        <a:t>USCG</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92114" marR="921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90525432"/>
                  </a:ext>
                </a:extLst>
              </a:tr>
              <a:tr h="494610">
                <a:tc>
                  <a:txBody>
                    <a:bodyPr/>
                    <a:lstStyle/>
                    <a:p>
                      <a:pPr marL="0" marR="0" algn="ctr">
                        <a:spcBef>
                          <a:spcPts val="0"/>
                        </a:spcBef>
                        <a:spcAft>
                          <a:spcPts val="0"/>
                        </a:spcAft>
                      </a:pPr>
                      <a:r>
                        <a:rPr lang="en-US" sz="1200" b="1" dirty="0" err="1">
                          <a:effectLst/>
                          <a:latin typeface="Arial" panose="020B0604020202020204" pitchFamily="34" charset="0"/>
                          <a:ea typeface="Batang"/>
                          <a:cs typeface="Times New Roman" panose="02020603050405020304" pitchFamily="18" charset="0"/>
                        </a:rPr>
                        <a:t>DoDI</a:t>
                      </a:r>
                      <a:r>
                        <a:rPr lang="en-US" sz="1200" b="1" dirty="0">
                          <a:effectLst/>
                          <a:latin typeface="Arial" panose="020B0604020202020204" pitchFamily="34" charset="0"/>
                          <a:ea typeface="Batang"/>
                          <a:cs typeface="Times New Roman" panose="02020603050405020304" pitchFamily="18" charset="0"/>
                        </a:rPr>
                        <a:t> 5000.02</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92114" marR="921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marL="0" marR="0" algn="ctr">
                        <a:spcBef>
                          <a:spcPts val="0"/>
                        </a:spcBef>
                        <a:spcAft>
                          <a:spcPts val="0"/>
                        </a:spcAft>
                      </a:pPr>
                      <a:r>
                        <a:rPr lang="en-US" sz="1200" b="1">
                          <a:effectLst/>
                          <a:latin typeface="Arial" panose="020B0604020202020204" pitchFamily="34" charset="0"/>
                          <a:ea typeface="Batang"/>
                          <a:cs typeface="Times New Roman" panose="02020603050405020304" pitchFamily="18" charset="0"/>
                        </a:rPr>
                        <a:t>MIL-STD-46855A</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92114" marR="921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marL="0" marR="0" algn="ctr">
                        <a:spcBef>
                          <a:spcPts val="0"/>
                        </a:spcBef>
                        <a:spcAft>
                          <a:spcPts val="0"/>
                        </a:spcAft>
                      </a:pPr>
                      <a:r>
                        <a:rPr lang="en-US" sz="1200" b="1">
                          <a:effectLst/>
                          <a:latin typeface="Arial" panose="020B0604020202020204" pitchFamily="34" charset="0"/>
                          <a:ea typeface="Batang"/>
                          <a:cs typeface="Times New Roman" panose="02020603050405020304" pitchFamily="18" charset="0"/>
                        </a:rPr>
                        <a:t>AR 602-2</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92114" marR="921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marL="0" marR="0" algn="ctr">
                        <a:spcBef>
                          <a:spcPts val="0"/>
                        </a:spcBef>
                        <a:spcAft>
                          <a:spcPts val="0"/>
                        </a:spcAft>
                      </a:pPr>
                      <a:r>
                        <a:rPr lang="en-US" sz="1200" b="1" dirty="0">
                          <a:solidFill>
                            <a:srgbClr val="000000"/>
                          </a:solidFill>
                          <a:effectLst/>
                          <a:latin typeface="Arial" panose="020B0604020202020204" pitchFamily="34" charset="0"/>
                          <a:ea typeface="Batang"/>
                          <a:cs typeface="Times New Roman" panose="02020603050405020304" pitchFamily="18" charset="0"/>
                        </a:rPr>
                        <a:t>AFI 63-101/</a:t>
                      </a:r>
                      <a:br>
                        <a:rPr lang="en-US" sz="1200" b="1" dirty="0">
                          <a:solidFill>
                            <a:srgbClr val="000000"/>
                          </a:solidFill>
                          <a:effectLst/>
                          <a:latin typeface="Arial" panose="020B0604020202020204" pitchFamily="34" charset="0"/>
                          <a:ea typeface="Batang"/>
                          <a:cs typeface="Times New Roman" panose="02020603050405020304" pitchFamily="18" charset="0"/>
                        </a:rPr>
                      </a:br>
                      <a:r>
                        <a:rPr lang="en-US" sz="1200" b="1" dirty="0">
                          <a:solidFill>
                            <a:srgbClr val="000000"/>
                          </a:solidFill>
                          <a:effectLst/>
                          <a:latin typeface="Arial" panose="020B0604020202020204" pitchFamily="34" charset="0"/>
                          <a:ea typeface="Batang"/>
                          <a:cs typeface="Times New Roman" panose="02020603050405020304" pitchFamily="18" charset="0"/>
                        </a:rPr>
                        <a:t>20-101</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92114" marR="921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marL="0" marR="0" algn="ctr">
                        <a:spcBef>
                          <a:spcPts val="0"/>
                        </a:spcBef>
                        <a:spcAft>
                          <a:spcPts val="0"/>
                        </a:spcAft>
                      </a:pPr>
                      <a:r>
                        <a:rPr lang="en-US" sz="1200" b="1">
                          <a:effectLst/>
                          <a:latin typeface="Arial" panose="020B0604020202020204" pitchFamily="34" charset="0"/>
                          <a:ea typeface="Batang"/>
                          <a:cs typeface="Times New Roman" panose="02020603050405020304" pitchFamily="18" charset="0"/>
                        </a:rPr>
                        <a:t>SECNAV 5000.2E</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92114" marR="921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marL="0" marR="0" algn="ctr">
                        <a:spcBef>
                          <a:spcPts val="0"/>
                        </a:spcBef>
                        <a:spcAft>
                          <a:spcPts val="0"/>
                        </a:spcAft>
                      </a:pPr>
                      <a:r>
                        <a:rPr lang="en-US" sz="1200" b="1" dirty="0" err="1">
                          <a:solidFill>
                            <a:srgbClr val="000000"/>
                          </a:solidFill>
                          <a:effectLst/>
                          <a:latin typeface="Arial" panose="020B0604020202020204" pitchFamily="34" charset="0"/>
                          <a:ea typeface="Batang"/>
                          <a:cs typeface="Times New Roman" panose="02020603050405020304" pitchFamily="18" charset="0"/>
                        </a:rPr>
                        <a:t>COMDTINST</a:t>
                      </a:r>
                      <a:r>
                        <a:rPr lang="en-US" sz="1200" b="1" dirty="0">
                          <a:solidFill>
                            <a:srgbClr val="000000"/>
                          </a:solidFill>
                          <a:effectLst/>
                          <a:latin typeface="Arial" panose="020B0604020202020204" pitchFamily="34" charset="0"/>
                          <a:ea typeface="Batang"/>
                          <a:cs typeface="Times New Roman" panose="02020603050405020304" pitchFamily="18" charset="0"/>
                        </a:rPr>
                        <a:t> M5000.10D</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92114" marR="921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482674970"/>
                  </a:ext>
                </a:extLst>
              </a:tr>
              <a:tr h="494610">
                <a:tc>
                  <a:txBody>
                    <a:bodyPr/>
                    <a:lstStyle/>
                    <a:p>
                      <a:pPr marL="0" marR="0" algn="ctr">
                        <a:spcBef>
                          <a:spcPts val="0"/>
                        </a:spcBef>
                        <a:spcAft>
                          <a:spcPts val="0"/>
                        </a:spcAft>
                      </a:pPr>
                      <a:r>
                        <a:rPr lang="en-US" sz="1200" dirty="0">
                          <a:effectLst/>
                          <a:latin typeface="Arial" panose="020B0604020202020204" pitchFamily="34" charset="0"/>
                          <a:ea typeface="Batang"/>
                          <a:cs typeface="Times New Roman" panose="02020603050405020304" pitchFamily="18" charset="0"/>
                        </a:rPr>
                        <a:t>HFE</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92114" marR="921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dirty="0">
                          <a:effectLst/>
                          <a:latin typeface="Arial" panose="020B0604020202020204" pitchFamily="34" charset="0"/>
                          <a:ea typeface="Batang"/>
                          <a:cs typeface="Times New Roman" panose="02020603050405020304" pitchFamily="18" charset="0"/>
                        </a:rPr>
                        <a:t>Human Engineering</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92114" marR="921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dirty="0" err="1">
                          <a:effectLst/>
                          <a:latin typeface="Arial" panose="020B0604020202020204" pitchFamily="34" charset="0"/>
                          <a:ea typeface="Batang"/>
                          <a:cs typeface="Times New Roman" panose="02020603050405020304" pitchFamily="18" charset="0"/>
                        </a:rPr>
                        <a:t>HFE</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92114" marR="921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effectLst/>
                          <a:latin typeface="Arial" panose="020B0604020202020204" pitchFamily="34" charset="0"/>
                          <a:ea typeface="Batang"/>
                          <a:cs typeface="Times New Roman" panose="02020603050405020304" pitchFamily="18" charset="0"/>
                        </a:rPr>
                        <a:t>HFE</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92114" marR="921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dirty="0" err="1">
                          <a:effectLst/>
                          <a:latin typeface="Arial" panose="020B0604020202020204" pitchFamily="34" charset="0"/>
                          <a:ea typeface="Batang"/>
                          <a:cs typeface="Times New Roman" panose="02020603050405020304" pitchFamily="18" charset="0"/>
                        </a:rPr>
                        <a:t>HFE</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92114" marR="921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effectLst/>
                          <a:latin typeface="Arial" panose="020B0604020202020204" pitchFamily="34" charset="0"/>
                          <a:ea typeface="Batang"/>
                          <a:cs typeface="Times New Roman" panose="02020603050405020304" pitchFamily="18" charset="0"/>
                        </a:rPr>
                        <a:t>HFE</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92114" marR="921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1539361"/>
                  </a:ext>
                </a:extLst>
              </a:tr>
              <a:tr h="247305">
                <a:tc>
                  <a:txBody>
                    <a:bodyPr/>
                    <a:lstStyle/>
                    <a:p>
                      <a:pPr marL="0" marR="0" algn="ctr">
                        <a:spcBef>
                          <a:spcPts val="0"/>
                        </a:spcBef>
                        <a:spcAft>
                          <a:spcPts val="0"/>
                        </a:spcAft>
                      </a:pPr>
                      <a:r>
                        <a:rPr lang="en-US" sz="1200">
                          <a:effectLst/>
                          <a:latin typeface="Arial" panose="020B0604020202020204" pitchFamily="34" charset="0"/>
                          <a:ea typeface="Batang"/>
                          <a:cs typeface="Times New Roman" panose="02020603050405020304" pitchFamily="18" charset="0"/>
                        </a:rPr>
                        <a:t>Manpower</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92114" marR="921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effectLst/>
                          <a:latin typeface="Arial" panose="020B0604020202020204" pitchFamily="34" charset="0"/>
                          <a:ea typeface="Batang"/>
                          <a:cs typeface="Times New Roman" panose="02020603050405020304" pitchFamily="18" charset="0"/>
                        </a:rPr>
                        <a:t>Manpower</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92114" marR="921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dirty="0">
                          <a:effectLst/>
                          <a:latin typeface="Arial" panose="020B0604020202020204" pitchFamily="34" charset="0"/>
                          <a:ea typeface="Batang"/>
                          <a:cs typeface="Times New Roman" panose="02020603050405020304" pitchFamily="18" charset="0"/>
                        </a:rPr>
                        <a:t>Manpower</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92114" marR="921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effectLst/>
                          <a:latin typeface="Arial" panose="020B0604020202020204" pitchFamily="34" charset="0"/>
                          <a:ea typeface="Batang"/>
                          <a:cs typeface="Times New Roman" panose="02020603050405020304" pitchFamily="18" charset="0"/>
                        </a:rPr>
                        <a:t>Manpower</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92114" marR="921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marL="0" marR="0" algn="ctr">
                        <a:spcBef>
                          <a:spcPts val="0"/>
                        </a:spcBef>
                        <a:spcAft>
                          <a:spcPts val="0"/>
                        </a:spcAft>
                      </a:pPr>
                      <a:r>
                        <a:rPr lang="en-US" sz="1200" dirty="0" err="1">
                          <a:effectLst/>
                          <a:latin typeface="Arial" panose="020B0604020202020204" pitchFamily="34" charset="0"/>
                          <a:ea typeface="Batang"/>
                          <a:cs typeface="Times New Roman" panose="02020603050405020304" pitchFamily="18" charset="0"/>
                        </a:rPr>
                        <a:t>MPT</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92114" marR="921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effectLst/>
                          <a:latin typeface="Arial" panose="020B0604020202020204" pitchFamily="34" charset="0"/>
                          <a:ea typeface="Batang"/>
                          <a:cs typeface="Times New Roman" panose="02020603050405020304" pitchFamily="18" charset="0"/>
                        </a:rPr>
                        <a:t>Manpower</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92114" marR="921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7547675"/>
                  </a:ext>
                </a:extLst>
              </a:tr>
              <a:tr h="247305">
                <a:tc>
                  <a:txBody>
                    <a:bodyPr/>
                    <a:lstStyle/>
                    <a:p>
                      <a:pPr marL="0" marR="0" algn="ctr">
                        <a:spcBef>
                          <a:spcPts val="0"/>
                        </a:spcBef>
                        <a:spcAft>
                          <a:spcPts val="0"/>
                        </a:spcAft>
                      </a:pPr>
                      <a:r>
                        <a:rPr lang="en-US" sz="1200">
                          <a:effectLst/>
                          <a:latin typeface="Arial" panose="020B0604020202020204" pitchFamily="34" charset="0"/>
                          <a:ea typeface="Batang"/>
                          <a:cs typeface="Times New Roman" panose="02020603050405020304" pitchFamily="18" charset="0"/>
                        </a:rPr>
                        <a:t>Personnel</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92114" marR="921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effectLst/>
                          <a:latin typeface="Arial" panose="020B0604020202020204" pitchFamily="34" charset="0"/>
                          <a:ea typeface="Batang"/>
                          <a:cs typeface="Times New Roman" panose="02020603050405020304" pitchFamily="18" charset="0"/>
                        </a:rPr>
                        <a:t>Personnel</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92114" marR="921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effectLst/>
                          <a:latin typeface="Arial" panose="020B0604020202020204" pitchFamily="34" charset="0"/>
                          <a:ea typeface="Batang"/>
                          <a:cs typeface="Times New Roman" panose="02020603050405020304" pitchFamily="18" charset="0"/>
                        </a:rPr>
                        <a:t>Personnel</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92114" marR="921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effectLst/>
                          <a:latin typeface="Arial" panose="020B0604020202020204" pitchFamily="34" charset="0"/>
                          <a:ea typeface="Batang"/>
                          <a:cs typeface="Times New Roman" panose="02020603050405020304" pitchFamily="18" charset="0"/>
                        </a:rPr>
                        <a:t>Personnel</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92114" marR="921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a:txBody>
                    <a:bodyPr/>
                    <a:lstStyle/>
                    <a:p>
                      <a:pPr marL="0" marR="0" algn="ctr">
                        <a:spcBef>
                          <a:spcPts val="0"/>
                        </a:spcBef>
                        <a:spcAft>
                          <a:spcPts val="0"/>
                        </a:spcAft>
                      </a:pPr>
                      <a:r>
                        <a:rPr lang="en-US" sz="1200">
                          <a:effectLst/>
                          <a:latin typeface="Arial" panose="020B0604020202020204" pitchFamily="34" charset="0"/>
                          <a:ea typeface="Batang"/>
                          <a:cs typeface="Times New Roman" panose="02020603050405020304" pitchFamily="18" charset="0"/>
                        </a:rPr>
                        <a:t>Personnel</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92114" marR="921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9441324"/>
                  </a:ext>
                </a:extLst>
              </a:tr>
              <a:tr h="494610">
                <a:tc>
                  <a:txBody>
                    <a:bodyPr/>
                    <a:lstStyle/>
                    <a:p>
                      <a:pPr marL="0" marR="0" algn="ctr">
                        <a:spcBef>
                          <a:spcPts val="0"/>
                        </a:spcBef>
                        <a:spcAft>
                          <a:spcPts val="0"/>
                        </a:spcAft>
                      </a:pPr>
                      <a:r>
                        <a:rPr lang="en-US" sz="1200">
                          <a:effectLst/>
                          <a:latin typeface="Arial" panose="020B0604020202020204" pitchFamily="34" charset="0"/>
                          <a:ea typeface="Batang"/>
                          <a:cs typeface="Times New Roman" panose="02020603050405020304" pitchFamily="18" charset="0"/>
                        </a:rPr>
                        <a:t>Training</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92114" marR="921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effectLst/>
                          <a:latin typeface="Arial" panose="020B0604020202020204" pitchFamily="34" charset="0"/>
                          <a:ea typeface="Batang"/>
                          <a:cs typeface="Times New Roman" panose="02020603050405020304" pitchFamily="18" charset="0"/>
                        </a:rPr>
                        <a:t>Training</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92114" marR="921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dirty="0">
                          <a:effectLst/>
                          <a:latin typeface="Arial" panose="020B0604020202020204" pitchFamily="34" charset="0"/>
                          <a:ea typeface="Batang"/>
                          <a:cs typeface="Times New Roman" panose="02020603050405020304" pitchFamily="18" charset="0"/>
                        </a:rPr>
                        <a:t>Training</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92114" marR="921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dirty="0">
                          <a:effectLst/>
                          <a:latin typeface="Arial" panose="020B0604020202020204" pitchFamily="34" charset="0"/>
                          <a:ea typeface="Batang"/>
                          <a:cs typeface="Times New Roman" panose="02020603050405020304" pitchFamily="18" charset="0"/>
                        </a:rPr>
                        <a:t>Training</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92114" marR="921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a:txBody>
                    <a:bodyPr/>
                    <a:lstStyle/>
                    <a:p>
                      <a:pPr marL="0" marR="0" algn="ctr">
                        <a:spcBef>
                          <a:spcPts val="0"/>
                        </a:spcBef>
                        <a:spcAft>
                          <a:spcPts val="0"/>
                        </a:spcAft>
                      </a:pPr>
                      <a:r>
                        <a:rPr lang="en-US" sz="1200">
                          <a:effectLst/>
                          <a:latin typeface="Arial" panose="020B0604020202020204" pitchFamily="34" charset="0"/>
                          <a:ea typeface="Batang"/>
                          <a:cs typeface="Times New Roman" panose="02020603050405020304" pitchFamily="18" charset="0"/>
                        </a:rPr>
                        <a:t>Perf. Support &amp; Training</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92114" marR="921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07750892"/>
                  </a:ext>
                </a:extLst>
              </a:tr>
              <a:tr h="494610">
                <a:tc>
                  <a:txBody>
                    <a:bodyPr/>
                    <a:lstStyle/>
                    <a:p>
                      <a:pPr marL="0" marR="0" algn="ctr">
                        <a:spcBef>
                          <a:spcPts val="0"/>
                        </a:spcBef>
                        <a:spcAft>
                          <a:spcPts val="0"/>
                        </a:spcAft>
                      </a:pPr>
                      <a:r>
                        <a:rPr lang="en-US" sz="1200">
                          <a:effectLst/>
                          <a:latin typeface="Arial" panose="020B0604020202020204" pitchFamily="34" charset="0"/>
                          <a:ea typeface="Batang"/>
                          <a:cs typeface="Times New Roman" panose="02020603050405020304" pitchFamily="18" charset="0"/>
                        </a:rPr>
                        <a:t>Force Prot. &amp; Survivability</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92114" marR="921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effectLst/>
                          <a:latin typeface="Arial" panose="020B0604020202020204" pitchFamily="34" charset="0"/>
                          <a:ea typeface="Batang"/>
                          <a:cs typeface="Times New Roman" panose="02020603050405020304" pitchFamily="18" charset="0"/>
                        </a:rPr>
                        <a:t>Personnel Survivability</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92114" marR="921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dirty="0">
                          <a:effectLst/>
                          <a:latin typeface="Arial" panose="020B0604020202020204" pitchFamily="34" charset="0"/>
                          <a:ea typeface="Batang"/>
                          <a:cs typeface="Times New Roman" panose="02020603050405020304" pitchFamily="18" charset="0"/>
                        </a:rPr>
                        <a:t>Soldier Survivability</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92114" marR="921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effectLst/>
                          <a:latin typeface="Arial" panose="020B0604020202020204" pitchFamily="34" charset="0"/>
                          <a:ea typeface="Batang"/>
                          <a:cs typeface="Times New Roman" panose="02020603050405020304" pitchFamily="18" charset="0"/>
                        </a:rPr>
                        <a:t>Survivability</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92114" marR="921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dirty="0">
                          <a:effectLst/>
                          <a:latin typeface="Arial" panose="020B0604020202020204" pitchFamily="34" charset="0"/>
                          <a:ea typeface="Batang"/>
                          <a:cs typeface="Times New Roman" panose="02020603050405020304" pitchFamily="18" charset="0"/>
                        </a:rPr>
                        <a:t>Personnel Survivability</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92114" marR="921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effectLst/>
                          <a:latin typeface="Arial" panose="020B0604020202020204" pitchFamily="34" charset="0"/>
                          <a:ea typeface="Batang"/>
                          <a:cs typeface="Times New Roman" panose="02020603050405020304" pitchFamily="18" charset="0"/>
                        </a:rPr>
                        <a:t>Survivability</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92114" marR="921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5706798"/>
                  </a:ext>
                </a:extLst>
              </a:tr>
              <a:tr h="494610">
                <a:tc rowSpan="2">
                  <a:txBody>
                    <a:bodyPr/>
                    <a:lstStyle/>
                    <a:p>
                      <a:pPr marL="0" marR="0" algn="ctr">
                        <a:spcBef>
                          <a:spcPts val="0"/>
                        </a:spcBef>
                        <a:spcAft>
                          <a:spcPts val="0"/>
                        </a:spcAft>
                      </a:pPr>
                      <a:r>
                        <a:rPr lang="en-US" sz="1200">
                          <a:effectLst/>
                          <a:latin typeface="Arial" panose="020B0604020202020204" pitchFamily="34" charset="0"/>
                          <a:ea typeface="Batang"/>
                          <a:cs typeface="Times New Roman" panose="02020603050405020304" pitchFamily="18" charset="0"/>
                        </a:rPr>
                        <a:t>Safety &amp; Occ. Health</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92114" marR="921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effectLst/>
                          <a:latin typeface="Arial" panose="020B0604020202020204" pitchFamily="34" charset="0"/>
                          <a:ea typeface="Batang"/>
                          <a:cs typeface="Times New Roman" panose="02020603050405020304" pitchFamily="18" charset="0"/>
                        </a:rPr>
                        <a:t>Health Hazards</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92114" marR="921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dirty="0">
                          <a:effectLst/>
                          <a:latin typeface="Arial" panose="020B0604020202020204" pitchFamily="34" charset="0"/>
                          <a:ea typeface="Batang"/>
                          <a:cs typeface="Times New Roman" panose="02020603050405020304" pitchFamily="18" charset="0"/>
                        </a:rPr>
                        <a:t>Health Hazards</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92114" marR="921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effectLst/>
                          <a:latin typeface="Arial" panose="020B0604020202020204" pitchFamily="34" charset="0"/>
                          <a:ea typeface="Batang"/>
                          <a:cs typeface="Times New Roman" panose="02020603050405020304" pitchFamily="18" charset="0"/>
                        </a:rPr>
                        <a:t>Occupational Health</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92114" marR="921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lgn="ctr">
                        <a:spcBef>
                          <a:spcPts val="0"/>
                        </a:spcBef>
                        <a:spcAft>
                          <a:spcPts val="0"/>
                        </a:spcAft>
                      </a:pPr>
                      <a:r>
                        <a:rPr lang="en-US" sz="1200" dirty="0" err="1">
                          <a:effectLst/>
                          <a:latin typeface="Arial" panose="020B0604020202020204" pitchFamily="34" charset="0"/>
                          <a:ea typeface="Batang"/>
                          <a:cs typeface="Times New Roman" panose="02020603050405020304" pitchFamily="18" charset="0"/>
                        </a:rPr>
                        <a:t>ESOH</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92114" marR="921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lgn="ctr">
                        <a:lnSpc>
                          <a:spcPct val="150000"/>
                        </a:lnSpc>
                        <a:spcBef>
                          <a:spcPts val="600"/>
                        </a:spcBef>
                        <a:spcAft>
                          <a:spcPts val="0"/>
                        </a:spcAft>
                      </a:pPr>
                      <a:r>
                        <a:rPr lang="en-US" sz="1200">
                          <a:effectLst/>
                          <a:latin typeface="Arial" panose="020B0604020202020204" pitchFamily="34" charset="0"/>
                          <a:ea typeface="Batang"/>
                          <a:cs typeface="Times New Roman" panose="02020603050405020304" pitchFamily="18" charset="0"/>
                        </a:rPr>
                        <a:t>System Safety &amp; Occ. Health</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92114" marR="921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1580972"/>
                  </a:ext>
                </a:extLst>
              </a:tr>
              <a:tr h="247305">
                <a:tc vMerge="1">
                  <a:txBody>
                    <a:bodyPr/>
                    <a:lstStyle/>
                    <a:p>
                      <a:endParaRPr lang="en-US"/>
                    </a:p>
                  </a:txBody>
                  <a:tcPr/>
                </a:tc>
                <a:tc>
                  <a:txBody>
                    <a:bodyPr/>
                    <a:lstStyle/>
                    <a:p>
                      <a:pPr marL="0" marR="0" algn="ctr">
                        <a:spcBef>
                          <a:spcPts val="0"/>
                        </a:spcBef>
                        <a:spcAft>
                          <a:spcPts val="0"/>
                        </a:spcAft>
                      </a:pPr>
                      <a:r>
                        <a:rPr lang="en-US" sz="1200">
                          <a:effectLst/>
                          <a:latin typeface="Arial" panose="020B0604020202020204" pitchFamily="34" charset="0"/>
                          <a:ea typeface="Batang"/>
                          <a:cs typeface="Times New Roman" panose="02020603050405020304" pitchFamily="18" charset="0"/>
                        </a:rPr>
                        <a:t>System Safety</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92114" marR="921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dirty="0">
                          <a:effectLst/>
                          <a:latin typeface="Arial" panose="020B0604020202020204" pitchFamily="34" charset="0"/>
                          <a:ea typeface="Batang"/>
                          <a:cs typeface="Times New Roman" panose="02020603050405020304" pitchFamily="18" charset="0"/>
                        </a:rPr>
                        <a:t>System Safety</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92114" marR="921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dirty="0">
                          <a:effectLst/>
                          <a:latin typeface="Arial" panose="020B0604020202020204" pitchFamily="34" charset="0"/>
                          <a:ea typeface="Batang"/>
                          <a:cs typeface="Times New Roman" panose="02020603050405020304" pitchFamily="18" charset="0"/>
                        </a:rPr>
                        <a:t>Safety</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92114" marR="921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563680258"/>
                  </a:ext>
                </a:extLst>
              </a:tr>
              <a:tr h="247305">
                <a:tc>
                  <a:txBody>
                    <a:bodyPr/>
                    <a:lstStyle/>
                    <a:p>
                      <a:pPr marL="0" marR="0" algn="ctr">
                        <a:spcBef>
                          <a:spcPts val="0"/>
                        </a:spcBef>
                        <a:spcAft>
                          <a:spcPts val="0"/>
                        </a:spcAft>
                      </a:pPr>
                      <a:r>
                        <a:rPr lang="en-US" sz="1200">
                          <a:effectLst/>
                          <a:latin typeface="Arial" panose="020B0604020202020204" pitchFamily="34" charset="0"/>
                          <a:ea typeface="Batang"/>
                          <a:cs typeface="Times New Roman" panose="02020603050405020304" pitchFamily="18" charset="0"/>
                        </a:rPr>
                        <a:t>Habitability</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92114" marR="921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effectLst/>
                          <a:latin typeface="Arial" panose="020B0604020202020204" pitchFamily="34" charset="0"/>
                          <a:ea typeface="Batang"/>
                          <a:cs typeface="Times New Roman" panose="02020603050405020304" pitchFamily="18" charset="0"/>
                        </a:rPr>
                        <a:t>Habitability</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92114" marR="921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spcBef>
                          <a:spcPts val="0"/>
                        </a:spcBef>
                        <a:spcAft>
                          <a:spcPts val="0"/>
                        </a:spcAft>
                      </a:pPr>
                      <a:r>
                        <a:rPr lang="en-US" sz="1200" dirty="0">
                          <a:effectLst/>
                          <a:latin typeface="Arial" panose="020B0604020202020204" pitchFamily="34" charset="0"/>
                          <a:ea typeface="Batang"/>
                          <a:cs typeface="Times New Roman" panose="02020603050405020304" pitchFamily="18" charset="0"/>
                        </a:rPr>
                        <a:t> </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92114" marR="921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gn="ctr">
                        <a:spcBef>
                          <a:spcPts val="0"/>
                        </a:spcBef>
                        <a:spcAft>
                          <a:spcPts val="0"/>
                        </a:spcAft>
                      </a:pPr>
                      <a:r>
                        <a:rPr lang="en-US" sz="1200">
                          <a:effectLst/>
                          <a:latin typeface="Arial" panose="020B0604020202020204" pitchFamily="34" charset="0"/>
                          <a:ea typeface="Batang"/>
                          <a:cs typeface="Times New Roman" panose="02020603050405020304" pitchFamily="18" charset="0"/>
                        </a:rPr>
                        <a:t>Habitability</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92114" marR="921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dirty="0">
                          <a:effectLst/>
                          <a:latin typeface="Arial" panose="020B0604020202020204" pitchFamily="34" charset="0"/>
                          <a:ea typeface="Batang"/>
                          <a:cs typeface="Times New Roman" panose="02020603050405020304" pitchFamily="18" charset="0"/>
                        </a:rPr>
                        <a:t>Habitability</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92114" marR="921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dirty="0">
                          <a:effectLst/>
                          <a:latin typeface="Arial" panose="020B0604020202020204" pitchFamily="34" charset="0"/>
                          <a:ea typeface="Batang"/>
                          <a:cs typeface="Times New Roman" panose="02020603050405020304" pitchFamily="18" charset="0"/>
                        </a:rPr>
                        <a:t>Habitability</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92114" marR="92114"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6271297"/>
                  </a:ext>
                </a:extLst>
              </a:tr>
            </a:tbl>
          </a:graphicData>
        </a:graphic>
      </p:graphicFrame>
      <p:sp>
        <p:nvSpPr>
          <p:cNvPr id="2" name="Rectangle 1"/>
          <p:cNvSpPr/>
          <p:nvPr/>
        </p:nvSpPr>
        <p:spPr>
          <a:xfrm>
            <a:off x="7558516" y="2087696"/>
            <a:ext cx="4479317" cy="363689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800100" marR="0" lvl="1" indent="-342900" algn="l" defTabSz="914400" rtl="0" eaLnBrk="1" fontAlgn="auto" latinLnBrk="0" hangingPunct="1">
              <a:lnSpc>
                <a:spcPct val="100000"/>
              </a:lnSpc>
              <a:spcBef>
                <a:spcPts val="500"/>
              </a:spcBef>
              <a:spcAft>
                <a:spcPts val="0"/>
              </a:spcAft>
              <a:buClrTx/>
              <a:buSzTx/>
              <a:buFont typeface="Courier New" panose="02070309020205020404" pitchFamily="49" charset="0"/>
              <a:buChar char="o"/>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rPr>
              <a:t>Domains</a:t>
            </a:r>
          </a:p>
          <a:p>
            <a:pPr marL="800100" marR="0" lvl="1" indent="-342900" algn="l" defTabSz="914400" rtl="0" eaLnBrk="1" fontAlgn="auto" latinLnBrk="0" hangingPunct="1">
              <a:lnSpc>
                <a:spcPct val="100000"/>
              </a:lnSpc>
              <a:spcBef>
                <a:spcPts val="500"/>
              </a:spcBef>
              <a:spcAft>
                <a:spcPts val="0"/>
              </a:spcAft>
              <a:buClrTx/>
              <a:buSzTx/>
              <a:buFont typeface="Courier New" panose="02070309020205020404" pitchFamily="49" charset="0"/>
              <a:buChar char="o"/>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rPr>
              <a:t>Definitions</a:t>
            </a:r>
          </a:p>
          <a:p>
            <a:pPr marL="800100" marR="0" lvl="1" indent="-342900" algn="l" defTabSz="914400" rtl="0" eaLnBrk="1" fontAlgn="auto" latinLnBrk="0" hangingPunct="1">
              <a:lnSpc>
                <a:spcPct val="100000"/>
              </a:lnSpc>
              <a:spcBef>
                <a:spcPts val="500"/>
              </a:spcBef>
              <a:spcAft>
                <a:spcPts val="0"/>
              </a:spcAft>
              <a:buClrTx/>
              <a:buSzTx/>
              <a:buFont typeface="Courier New" panose="02070309020205020404" pitchFamily="49" charset="0"/>
              <a:buChar char="o"/>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rPr>
              <a:t>Policy</a:t>
            </a:r>
          </a:p>
          <a:p>
            <a:pPr marL="800100" marR="0" lvl="1" indent="-342900" algn="l" defTabSz="914400" rtl="0" eaLnBrk="1" fontAlgn="auto" latinLnBrk="0" hangingPunct="1">
              <a:lnSpc>
                <a:spcPct val="100000"/>
              </a:lnSpc>
              <a:spcBef>
                <a:spcPts val="500"/>
              </a:spcBef>
              <a:spcAft>
                <a:spcPts val="0"/>
              </a:spcAft>
              <a:buClrTx/>
              <a:buSzTx/>
              <a:buFont typeface="Courier New" panose="02070309020205020404" pitchFamily="49" charset="0"/>
              <a:buChar char="o"/>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rPr>
              <a:t>Guidance</a:t>
            </a:r>
          </a:p>
          <a:p>
            <a:pPr marL="800100" marR="0" lvl="1" indent="-342900" algn="l" defTabSz="914400" rtl="0" eaLnBrk="1" fontAlgn="auto" latinLnBrk="0" hangingPunct="1">
              <a:lnSpc>
                <a:spcPct val="100000"/>
              </a:lnSpc>
              <a:spcBef>
                <a:spcPts val="500"/>
              </a:spcBef>
              <a:spcAft>
                <a:spcPts val="0"/>
              </a:spcAft>
              <a:buClrTx/>
              <a:buSzTx/>
              <a:buFont typeface="Courier New" panose="02070309020205020404" pitchFamily="49" charset="0"/>
              <a:buChar char="o"/>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rPr>
              <a:t>Standards</a:t>
            </a:r>
          </a:p>
          <a:p>
            <a:pPr marL="800100" marR="0" lvl="1" indent="-342900" algn="l" defTabSz="914400" rtl="0" eaLnBrk="1" fontAlgn="auto" latinLnBrk="0" hangingPunct="1">
              <a:lnSpc>
                <a:spcPct val="100000"/>
              </a:lnSpc>
              <a:spcBef>
                <a:spcPts val="500"/>
              </a:spcBef>
              <a:spcAft>
                <a:spcPts val="0"/>
              </a:spcAft>
              <a:buClrTx/>
              <a:buSzTx/>
              <a:buFont typeface="Courier New" panose="02070309020205020404" pitchFamily="49" charset="0"/>
              <a:buChar char="o"/>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rPr>
              <a:t>Training</a:t>
            </a:r>
          </a:p>
          <a:p>
            <a:pPr marL="800100" marR="0" lvl="1" indent="-342900" algn="l" defTabSz="914400" rtl="0" eaLnBrk="1" fontAlgn="auto" latinLnBrk="0" hangingPunct="1">
              <a:lnSpc>
                <a:spcPct val="100000"/>
              </a:lnSpc>
              <a:spcBef>
                <a:spcPts val="500"/>
              </a:spcBef>
              <a:spcAft>
                <a:spcPts val="0"/>
              </a:spcAft>
              <a:buClrTx/>
              <a:buSzTx/>
              <a:buFont typeface="Courier New" panose="02070309020205020404" pitchFamily="49" charset="0"/>
              <a:buChar char="o"/>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rPr>
              <a:t>Management </a:t>
            </a:r>
          </a:p>
          <a:p>
            <a:pPr marL="800100" marR="0" lvl="1" indent="-342900" algn="l" defTabSz="914400" rtl="0" eaLnBrk="1" fontAlgn="auto" latinLnBrk="0" hangingPunct="1">
              <a:lnSpc>
                <a:spcPct val="100000"/>
              </a:lnSpc>
              <a:spcBef>
                <a:spcPts val="500"/>
              </a:spcBef>
              <a:spcAft>
                <a:spcPts val="0"/>
              </a:spcAft>
              <a:buClrTx/>
              <a:buSzTx/>
              <a:buFont typeface="Courier New" panose="02070309020205020404" pitchFamily="49" charset="0"/>
              <a:buChar char="o"/>
              <a:tabLst/>
              <a:defRPr/>
            </a:pPr>
            <a:r>
              <a:rPr kumimoji="0" lang="en-US" sz="24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rPr>
              <a:t>Execution</a:t>
            </a:r>
          </a:p>
        </p:txBody>
      </p:sp>
    </p:spTree>
    <p:extLst>
      <p:ext uri="{BB962C8B-B14F-4D97-AF65-F5344CB8AC3E}">
        <p14:creationId xmlns:p14="http://schemas.microsoft.com/office/powerpoint/2010/main" val="586962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6022" y="240748"/>
            <a:ext cx="8303193" cy="880578"/>
          </a:xfrm>
        </p:spPr>
        <p:txBody>
          <a:bodyPr>
            <a:normAutofit/>
          </a:bodyPr>
          <a:lstStyle/>
          <a:p>
            <a:r>
              <a:rPr lang="en-US" dirty="0"/>
              <a:t>The Walk and Talk Matrix</a:t>
            </a:r>
          </a:p>
        </p:txBody>
      </p:sp>
      <p:sp>
        <p:nvSpPr>
          <p:cNvPr id="13" name="Oval Callout 12"/>
          <p:cNvSpPr/>
          <p:nvPr/>
        </p:nvSpPr>
        <p:spPr>
          <a:xfrm>
            <a:off x="8527590" y="1675325"/>
            <a:ext cx="3017520" cy="1534725"/>
          </a:xfrm>
          <a:prstGeom prst="wedgeEllipseCallout">
            <a:avLst/>
          </a:prstGeom>
          <a:solidFill>
            <a:srgbClr val="C4DD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Ideally, members of the HSI community communicate with a common language and apply it regularly.</a:t>
            </a:r>
          </a:p>
        </p:txBody>
      </p:sp>
      <p:sp>
        <p:nvSpPr>
          <p:cNvPr id="14" name="Oval Callout 13"/>
          <p:cNvSpPr/>
          <p:nvPr/>
        </p:nvSpPr>
        <p:spPr>
          <a:xfrm>
            <a:off x="418327" y="3803056"/>
            <a:ext cx="3017520" cy="1520459"/>
          </a:xfrm>
          <a:prstGeom prst="wedgeEllipseCallout">
            <a:avLst>
              <a:gd name="adj1" fmla="val 32478"/>
              <a:gd name="adj2" fmla="val 59159"/>
            </a:avLst>
          </a:prstGeom>
          <a:solidFill>
            <a:srgbClr val="BEBFB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Lack of understanding and applied use of HSI principles and practices. </a:t>
            </a:r>
          </a:p>
        </p:txBody>
      </p:sp>
      <p:sp>
        <p:nvSpPr>
          <p:cNvPr id="15" name="Oval Callout 14"/>
          <p:cNvSpPr/>
          <p:nvPr/>
        </p:nvSpPr>
        <p:spPr>
          <a:xfrm>
            <a:off x="8527590" y="3586155"/>
            <a:ext cx="3017520" cy="1737360"/>
          </a:xfrm>
          <a:prstGeom prst="wedgeEllipseCallout">
            <a:avLst/>
          </a:prstGeom>
          <a:solidFill>
            <a:srgbClr val="FFE79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Able to describe the principles and practices of HSI, but does not apply this knowledge. </a:t>
            </a:r>
          </a:p>
        </p:txBody>
      </p:sp>
      <p:sp>
        <p:nvSpPr>
          <p:cNvPr id="16" name="Oval Callout 15"/>
          <p:cNvSpPr/>
          <p:nvPr/>
        </p:nvSpPr>
        <p:spPr>
          <a:xfrm>
            <a:off x="418326" y="1675325"/>
            <a:ext cx="3036073" cy="1737360"/>
          </a:xfrm>
          <a:prstGeom prst="wedgeEllipseCallout">
            <a:avLst>
              <a:gd name="adj1" fmla="val 30233"/>
              <a:gd name="adj2" fmla="val 58601"/>
            </a:avLst>
          </a:prstGeom>
          <a:solidFill>
            <a:srgbClr val="FF7C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Involved in HSI work, but uses HSI language in an inconsistent or incorrect manner.</a:t>
            </a:r>
          </a:p>
        </p:txBody>
      </p:sp>
      <p:sp>
        <p:nvSpPr>
          <p:cNvPr id="3" name="TextBox 2"/>
          <p:cNvSpPr txBox="1"/>
          <p:nvPr/>
        </p:nvSpPr>
        <p:spPr>
          <a:xfrm>
            <a:off x="4063997" y="1700743"/>
            <a:ext cx="2048934" cy="1754326"/>
          </a:xfrm>
          <a:prstGeom prst="rect">
            <a:avLst/>
          </a:prstGeom>
          <a:solidFill>
            <a:srgbClr val="FF7C80"/>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Low Fluency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High Application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 name="TextBox 8"/>
          <p:cNvSpPr txBox="1"/>
          <p:nvPr/>
        </p:nvSpPr>
        <p:spPr>
          <a:xfrm>
            <a:off x="4063997" y="3597281"/>
            <a:ext cx="2048934" cy="1754326"/>
          </a:xfrm>
          <a:prstGeom prst="rect">
            <a:avLst/>
          </a:prstGeom>
          <a:solidFill>
            <a:srgbClr val="BEBFBE"/>
          </a:soli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Low Fluency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Low Application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0" name="TextBox 9"/>
          <p:cNvSpPr txBox="1"/>
          <p:nvPr/>
        </p:nvSpPr>
        <p:spPr>
          <a:xfrm>
            <a:off x="6214533" y="3597281"/>
            <a:ext cx="2048934" cy="1754326"/>
          </a:xfrm>
          <a:prstGeom prst="rect">
            <a:avLst/>
          </a:prstGeom>
          <a:gradFill>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gra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High Fluency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Low Application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 name="TextBox 10"/>
          <p:cNvSpPr txBox="1"/>
          <p:nvPr/>
        </p:nvSpPr>
        <p:spPr>
          <a:xfrm>
            <a:off x="6214533" y="1700743"/>
            <a:ext cx="2048934" cy="1754326"/>
          </a:xfrm>
          <a:prstGeom prst="rect">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High Fluency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High Application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 name="TextBox 6"/>
          <p:cNvSpPr txBox="1"/>
          <p:nvPr/>
        </p:nvSpPr>
        <p:spPr>
          <a:xfrm>
            <a:off x="4063997" y="5354137"/>
            <a:ext cx="213359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rPr>
              <a:t>Low</a:t>
            </a:r>
          </a:p>
        </p:txBody>
      </p:sp>
      <p:sp>
        <p:nvSpPr>
          <p:cNvPr id="17" name="TextBox 16"/>
          <p:cNvSpPr txBox="1"/>
          <p:nvPr/>
        </p:nvSpPr>
        <p:spPr>
          <a:xfrm>
            <a:off x="6146798" y="5354136"/>
            <a:ext cx="2133599"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rPr>
              <a:t>High</a:t>
            </a:r>
          </a:p>
        </p:txBody>
      </p:sp>
      <p:sp>
        <p:nvSpPr>
          <p:cNvPr id="18" name="TextBox 17"/>
          <p:cNvSpPr txBox="1"/>
          <p:nvPr/>
        </p:nvSpPr>
        <p:spPr>
          <a:xfrm>
            <a:off x="3488264" y="4981606"/>
            <a:ext cx="213359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rPr>
              <a:t>Low</a:t>
            </a:r>
          </a:p>
        </p:txBody>
      </p:sp>
      <p:sp>
        <p:nvSpPr>
          <p:cNvPr id="19" name="TextBox 18"/>
          <p:cNvSpPr txBox="1"/>
          <p:nvPr/>
        </p:nvSpPr>
        <p:spPr>
          <a:xfrm>
            <a:off x="3454400" y="1713474"/>
            <a:ext cx="213359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rPr>
              <a:t>High</a:t>
            </a:r>
          </a:p>
        </p:txBody>
      </p:sp>
      <p:sp>
        <p:nvSpPr>
          <p:cNvPr id="20" name="TextBox 19"/>
          <p:cNvSpPr txBox="1"/>
          <p:nvPr/>
        </p:nvSpPr>
        <p:spPr>
          <a:xfrm>
            <a:off x="4063997" y="5554139"/>
            <a:ext cx="419947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rPr>
              <a:t>HSI Fluency</a:t>
            </a:r>
          </a:p>
        </p:txBody>
      </p:sp>
      <p:sp>
        <p:nvSpPr>
          <p:cNvPr id="21" name="TextBox 20"/>
          <p:cNvSpPr txBox="1"/>
          <p:nvPr/>
        </p:nvSpPr>
        <p:spPr>
          <a:xfrm rot="16200000">
            <a:off x="1591737" y="3352812"/>
            <a:ext cx="419947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rPr>
              <a:t>HSI Application</a:t>
            </a:r>
          </a:p>
        </p:txBody>
      </p:sp>
      <p:sp>
        <p:nvSpPr>
          <p:cNvPr id="4" name="Slide Number Placeholder 3"/>
          <p:cNvSpPr>
            <a:spLocks noGrp="1"/>
          </p:cNvSpPr>
          <p:nvPr>
            <p:ph type="sldNum" sz="quarter" idx="12"/>
          </p:nvPr>
        </p:nvSpPr>
        <p:spPr/>
        <p:txBody>
          <a:bodyPr/>
          <a:lstStyle/>
          <a:p>
            <a:fld id="{7F043A23-22EF-D24D-A1D1-C1291067CEBA}" type="slidenum">
              <a:rPr lang="en-US" smtClean="0"/>
              <a:t>16</a:t>
            </a:fld>
            <a:endParaRPr lang="en-US"/>
          </a:p>
        </p:txBody>
      </p:sp>
    </p:spTree>
    <p:extLst>
      <p:ext uri="{BB962C8B-B14F-4D97-AF65-F5344CB8AC3E}">
        <p14:creationId xmlns:p14="http://schemas.microsoft.com/office/powerpoint/2010/main" val="1674839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HSI Universe</a:t>
            </a:r>
          </a:p>
        </p:txBody>
      </p:sp>
      <p:pic>
        <p:nvPicPr>
          <p:cNvPr id="4" name="Picture 3"/>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7020" y="1219200"/>
            <a:ext cx="10425329" cy="5448300"/>
          </a:xfrm>
          <a:prstGeom prst="rect">
            <a:avLst/>
          </a:prstGeom>
          <a:ln>
            <a:noFill/>
          </a:ln>
        </p:spPr>
      </p:pic>
      <p:sp>
        <p:nvSpPr>
          <p:cNvPr id="3" name="Slide Number Placeholder 2"/>
          <p:cNvSpPr>
            <a:spLocks noGrp="1"/>
          </p:cNvSpPr>
          <p:nvPr>
            <p:ph type="sldNum" sz="quarter" idx="12"/>
          </p:nvPr>
        </p:nvSpPr>
        <p:spPr/>
        <p:txBody>
          <a:bodyPr/>
          <a:lstStyle/>
          <a:p>
            <a:fld id="{7F043A23-22EF-D24D-A1D1-C1291067CEBA}" type="slidenum">
              <a:rPr lang="en-US" smtClean="0"/>
              <a:t>17</a:t>
            </a:fld>
            <a:endParaRPr lang="en-US"/>
          </a:p>
        </p:txBody>
      </p:sp>
    </p:spTree>
    <p:extLst>
      <p:ext uri="{BB962C8B-B14F-4D97-AF65-F5344CB8AC3E}">
        <p14:creationId xmlns:p14="http://schemas.microsoft.com/office/powerpoint/2010/main" val="2548351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Recommendations</a:t>
            </a:r>
          </a:p>
        </p:txBody>
      </p:sp>
      <p:sp>
        <p:nvSpPr>
          <p:cNvPr id="3" name="Content Placeholder 2"/>
          <p:cNvSpPr>
            <a:spLocks noGrp="1"/>
          </p:cNvSpPr>
          <p:nvPr>
            <p:ph sz="half" idx="1"/>
          </p:nvPr>
        </p:nvSpPr>
        <p:spPr/>
        <p:txBody>
          <a:bodyPr/>
          <a:lstStyle/>
          <a:p>
            <a:pPr marL="514350" indent="-514350">
              <a:buFont typeface="+mj-lt"/>
              <a:buAutoNum type="arabicPeriod"/>
            </a:pPr>
            <a:r>
              <a:rPr lang="en-US" dirty="0"/>
              <a:t>Scope the effort</a:t>
            </a:r>
          </a:p>
          <a:p>
            <a:pPr marL="514350" indent="-514350">
              <a:buFont typeface="+mj-lt"/>
              <a:buAutoNum type="arabicPeriod"/>
            </a:pPr>
            <a:r>
              <a:rPr lang="en-US" dirty="0"/>
              <a:t>Invite involvement</a:t>
            </a:r>
          </a:p>
          <a:p>
            <a:pPr marL="514350" indent="-514350">
              <a:buFont typeface="+mj-lt"/>
              <a:buAutoNum type="arabicPeriod"/>
            </a:pPr>
            <a:r>
              <a:rPr lang="en-US" dirty="0"/>
              <a:t>Promote change</a:t>
            </a:r>
          </a:p>
          <a:p>
            <a:pPr marL="514350" indent="-514350">
              <a:buFont typeface="+mj-lt"/>
              <a:buAutoNum type="arabicPeriod"/>
            </a:pPr>
            <a:r>
              <a:rPr lang="en-US" dirty="0"/>
              <a:t>Implement updates</a:t>
            </a:r>
          </a:p>
          <a:p>
            <a:pPr marL="514350" indent="-514350">
              <a:buFont typeface="+mj-lt"/>
              <a:buAutoNum type="arabicPeriod"/>
            </a:pPr>
            <a:r>
              <a:rPr lang="en-US" dirty="0"/>
              <a:t>Maintain lexicon</a:t>
            </a:r>
          </a:p>
          <a:p>
            <a:pPr marL="514350" indent="-514350">
              <a:buFont typeface="+mj-lt"/>
              <a:buAutoNum type="arabicPeriod"/>
            </a:pPr>
            <a:endParaRPr lang="en-US" dirty="0"/>
          </a:p>
        </p:txBody>
      </p:sp>
      <p:sp>
        <p:nvSpPr>
          <p:cNvPr id="4" name="Slide Number Placeholder 3"/>
          <p:cNvSpPr>
            <a:spLocks noGrp="1"/>
          </p:cNvSpPr>
          <p:nvPr>
            <p:ph type="sldNum" sz="quarter" idx="12"/>
          </p:nvPr>
        </p:nvSpPr>
        <p:spPr/>
        <p:txBody>
          <a:bodyPr/>
          <a:lstStyle/>
          <a:p>
            <a:fld id="{7F043A23-22EF-D24D-A1D1-C1291067CEBA}" type="slidenum">
              <a:rPr lang="en-US" smtClean="0"/>
              <a:t>18</a:t>
            </a:fld>
            <a:endParaRPr lang="en-US"/>
          </a:p>
        </p:txBody>
      </p:sp>
    </p:spTree>
    <p:extLst>
      <p:ext uri="{BB962C8B-B14F-4D97-AF65-F5344CB8AC3E}">
        <p14:creationId xmlns:p14="http://schemas.microsoft.com/office/powerpoint/2010/main" val="3234846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91019-4F40-094C-8B28-21062CA87027}"/>
              </a:ext>
            </a:extLst>
          </p:cNvPr>
          <p:cNvSpPr>
            <a:spLocks noGrp="1"/>
          </p:cNvSpPr>
          <p:nvPr>
            <p:ph type="ctrTitle"/>
          </p:nvPr>
        </p:nvSpPr>
        <p:spPr/>
        <p:txBody>
          <a:bodyPr/>
          <a:lstStyle/>
          <a:p>
            <a:r>
              <a:rPr lang="en-US" dirty="0"/>
              <a:t>HSI Gap 2: Anthropometry Data Item Description</a:t>
            </a:r>
          </a:p>
        </p:txBody>
      </p:sp>
      <p:sp>
        <p:nvSpPr>
          <p:cNvPr id="3" name="Subtitle 2">
            <a:extLst>
              <a:ext uri="{FF2B5EF4-FFF2-40B4-BE49-F238E27FC236}">
                <a16:creationId xmlns:a16="http://schemas.microsoft.com/office/drawing/2014/main" id="{F942CE59-574E-384E-A40D-12CA404FAC8B}"/>
              </a:ext>
            </a:extLst>
          </p:cNvPr>
          <p:cNvSpPr>
            <a:spLocks noGrp="1"/>
          </p:cNvSpPr>
          <p:nvPr>
            <p:ph type="subTitle" idx="1"/>
          </p:nvPr>
        </p:nvSpPr>
        <p:spPr/>
        <p:txBody>
          <a:bodyPr/>
          <a:lstStyle/>
          <a:p>
            <a:r>
              <a:rPr lang="en-US" dirty="0"/>
              <a:t>LT Travis “Earl” Lee (NAS Patuxent River)</a:t>
            </a:r>
          </a:p>
          <a:p>
            <a:r>
              <a:rPr lang="en-US" dirty="0"/>
              <a:t>OA4415 / Summer  AY2019</a:t>
            </a:r>
          </a:p>
          <a:p>
            <a:r>
              <a:rPr lang="en-US" dirty="0"/>
              <a:t>13 November, 2019</a:t>
            </a:r>
          </a:p>
        </p:txBody>
      </p:sp>
    </p:spTree>
    <p:extLst>
      <p:ext uri="{BB962C8B-B14F-4D97-AF65-F5344CB8AC3E}">
        <p14:creationId xmlns:p14="http://schemas.microsoft.com/office/powerpoint/2010/main" val="4016288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1FE12-E08C-7B42-BA59-EA265EE709F5}"/>
              </a:ext>
            </a:extLst>
          </p:cNvPr>
          <p:cNvSpPr>
            <a:spLocks noGrp="1"/>
          </p:cNvSpPr>
          <p:nvPr>
            <p:ph type="title"/>
          </p:nvPr>
        </p:nvSpPr>
        <p:spPr/>
        <p:txBody>
          <a:bodyPr/>
          <a:lstStyle/>
          <a:p>
            <a:r>
              <a:rPr lang="en-US" dirty="0"/>
              <a:t>Purpose</a:t>
            </a:r>
          </a:p>
        </p:txBody>
      </p:sp>
      <p:sp>
        <p:nvSpPr>
          <p:cNvPr id="3" name="Content Placeholder 2">
            <a:extLst>
              <a:ext uri="{FF2B5EF4-FFF2-40B4-BE49-F238E27FC236}">
                <a16:creationId xmlns:a16="http://schemas.microsoft.com/office/drawing/2014/main" id="{1F83D149-25AE-7643-96BE-6329455F0037}"/>
              </a:ext>
            </a:extLst>
          </p:cNvPr>
          <p:cNvSpPr>
            <a:spLocks noGrp="1"/>
          </p:cNvSpPr>
          <p:nvPr>
            <p:ph sz="half" idx="1"/>
          </p:nvPr>
        </p:nvSpPr>
        <p:spPr>
          <a:xfrm>
            <a:off x="838199" y="1825625"/>
            <a:ext cx="10437159" cy="4351338"/>
          </a:xfrm>
        </p:spPr>
        <p:txBody>
          <a:bodyPr>
            <a:normAutofit fontScale="92500" lnSpcReduction="10000"/>
          </a:bodyPr>
          <a:lstStyle/>
          <a:p>
            <a:pPr marL="457200" indent="-457200">
              <a:buFont typeface="Courier New" panose="02070309020205020404" pitchFamily="49" charset="0"/>
              <a:buChar char="o"/>
            </a:pPr>
            <a:r>
              <a:rPr lang="en-US" sz="2400" dirty="0">
                <a:solidFill>
                  <a:schemeClr val="tx1">
                    <a:lumMod val="65000"/>
                    <a:lumOff val="35000"/>
                  </a:schemeClr>
                </a:solidFill>
              </a:rPr>
              <a:t>Brief Statement of Work:</a:t>
            </a:r>
          </a:p>
          <a:p>
            <a:pPr>
              <a:lnSpc>
                <a:spcPct val="100000"/>
              </a:lnSpc>
            </a:pPr>
            <a:r>
              <a:rPr lang="en-US" sz="1800" dirty="0">
                <a:solidFill>
                  <a:schemeClr val="tx1"/>
                </a:solidFill>
              </a:rPr>
              <a:t>This proposed research supports ongoing activities of the DOD Joint Human Systems Integration Working Group (JHSIWG) and has two objectives. </a:t>
            </a:r>
          </a:p>
          <a:p>
            <a:pPr marL="457200" lvl="2" indent="182880">
              <a:lnSpc>
                <a:spcPct val="110000"/>
              </a:lnSpc>
              <a:buFont typeface="Arial" panose="020B0604020202020204" pitchFamily="34" charset="0"/>
              <a:buChar char="•"/>
            </a:pPr>
            <a:r>
              <a:rPr lang="en-US" sz="1800" dirty="0">
                <a:solidFill>
                  <a:schemeClr val="tx1"/>
                </a:solidFill>
              </a:rPr>
              <a:t>First, we will bring together knowledgeable and experienced HSI practitioners from across the DOD and other Federal agencies to develop an HSI Body of Knowledge (BOK). </a:t>
            </a:r>
          </a:p>
          <a:p>
            <a:pPr marL="457200" lvl="2" indent="182880">
              <a:lnSpc>
                <a:spcPct val="110000"/>
              </a:lnSpc>
              <a:buFont typeface="Arial" panose="020B0604020202020204" pitchFamily="34" charset="0"/>
              <a:buChar char="•"/>
            </a:pPr>
            <a:r>
              <a:rPr lang="en-US" sz="1800" dirty="0">
                <a:solidFill>
                  <a:schemeClr val="tx1"/>
                </a:solidFill>
              </a:rPr>
              <a:t>Second, we will develop an HSI Competency Assessment process that can provide feedback to both the HSI workforce to assess individual strengths and weaknesses and to organizational leadership to determine when and how to invest in HSI workforce training and education.</a:t>
            </a:r>
          </a:p>
          <a:p>
            <a:pPr marL="457200" indent="-457200">
              <a:buFont typeface="Courier New" panose="02070309020205020404" pitchFamily="49" charset="0"/>
              <a:buChar char="o"/>
            </a:pPr>
            <a:r>
              <a:rPr lang="en-US" sz="2400" dirty="0">
                <a:solidFill>
                  <a:schemeClr val="tx1">
                    <a:lumMod val="65000"/>
                    <a:lumOff val="35000"/>
                  </a:schemeClr>
                </a:solidFill>
              </a:rPr>
              <a:t>DAWDF Funded Project</a:t>
            </a:r>
          </a:p>
          <a:p>
            <a:pPr marL="457200" indent="-457200">
              <a:buFont typeface="Courier New" panose="02070309020205020404" pitchFamily="49" charset="0"/>
              <a:buChar char="o"/>
            </a:pPr>
            <a:r>
              <a:rPr lang="en-US" sz="2400" dirty="0">
                <a:solidFill>
                  <a:schemeClr val="tx1">
                    <a:lumMod val="65000"/>
                    <a:lumOff val="35000"/>
                  </a:schemeClr>
                </a:solidFill>
              </a:rPr>
              <a:t>Facilitated through OUSD R&amp;E AC/EPS (Mr. Andy Monje) </a:t>
            </a:r>
          </a:p>
          <a:p>
            <a:pPr marL="457200" indent="-457200">
              <a:lnSpc>
                <a:spcPct val="110000"/>
              </a:lnSpc>
              <a:buFont typeface="Courier New" panose="02070309020205020404" pitchFamily="49" charset="0"/>
              <a:buChar char="o"/>
            </a:pPr>
            <a:r>
              <a:rPr lang="en-US" sz="2400" dirty="0">
                <a:solidFill>
                  <a:schemeClr val="tx1">
                    <a:lumMod val="65000"/>
                    <a:lumOff val="35000"/>
                  </a:schemeClr>
                </a:solidFill>
              </a:rPr>
              <a:t>Acknowledgements: Mr. Mitch Woods, Mr. Jeff Thomas, NPS HSI Faculty, NPS OR </a:t>
            </a:r>
            <a:r>
              <a:rPr lang="en-US" sz="2400" dirty="0" err="1">
                <a:solidFill>
                  <a:schemeClr val="tx1">
                    <a:lumMod val="65000"/>
                    <a:lumOff val="35000"/>
                  </a:schemeClr>
                </a:solidFill>
              </a:rPr>
              <a:t>Dept</a:t>
            </a:r>
            <a:r>
              <a:rPr lang="en-US" sz="2400" dirty="0">
                <a:solidFill>
                  <a:schemeClr val="tx1">
                    <a:lumMod val="65000"/>
                    <a:lumOff val="35000"/>
                  </a:schemeClr>
                </a:solidFill>
              </a:rPr>
              <a:t> Staff, NPS Administrative Staff, MHSI Students, Topic Mentors and SMEs</a:t>
            </a:r>
          </a:p>
          <a:p>
            <a:pPr marL="800100" lvl="1" indent="-342900">
              <a:lnSpc>
                <a:spcPct val="100000"/>
              </a:lnSpc>
              <a:buFont typeface="Arial" panose="020B0604020202020204" pitchFamily="34" charset="0"/>
              <a:buChar char="•"/>
            </a:pPr>
            <a:endParaRPr lang="en-US" sz="1800" dirty="0">
              <a:solidFill>
                <a:schemeClr val="tx1"/>
              </a:solidFill>
            </a:endParaRPr>
          </a:p>
        </p:txBody>
      </p:sp>
    </p:spTree>
    <p:extLst>
      <p:ext uri="{BB962C8B-B14F-4D97-AF65-F5344CB8AC3E}">
        <p14:creationId xmlns:p14="http://schemas.microsoft.com/office/powerpoint/2010/main" val="21727996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dirty="0"/>
              <a:t>Literature Review</a:t>
            </a:r>
          </a:p>
        </p:txBody>
      </p:sp>
      <p:sp>
        <p:nvSpPr>
          <p:cNvPr id="16" name="Content Placeholder 15"/>
          <p:cNvSpPr>
            <a:spLocks noGrp="1"/>
          </p:cNvSpPr>
          <p:nvPr>
            <p:ph sz="half" idx="1"/>
          </p:nvPr>
        </p:nvSpPr>
        <p:spPr/>
        <p:txBody>
          <a:bodyPr/>
          <a:lstStyle/>
          <a:p>
            <a:pPr>
              <a:buFont typeface="Arial" panose="020B0604020202020204" pitchFamily="34" charset="0"/>
              <a:buChar char="•"/>
            </a:pPr>
            <a:r>
              <a:rPr lang="en-US" dirty="0"/>
              <a:t>Objective</a:t>
            </a:r>
          </a:p>
          <a:p>
            <a:pPr lvl="1">
              <a:buFont typeface="Arial" panose="020B0604020202020204" pitchFamily="34" charset="0"/>
              <a:buChar char="•"/>
            </a:pPr>
            <a:r>
              <a:rPr lang="en-US" dirty="0"/>
              <a:t>  Establish a baseline of policy, standards, and approved DIDs</a:t>
            </a:r>
          </a:p>
          <a:p>
            <a:pPr>
              <a:buFont typeface="Arial" panose="020B0604020202020204" pitchFamily="34" charset="0"/>
              <a:buChar char="•"/>
            </a:pPr>
            <a:r>
              <a:rPr lang="en-US" dirty="0"/>
              <a:t>MIL-STD-1472G</a:t>
            </a:r>
          </a:p>
          <a:p>
            <a:pPr>
              <a:buFont typeface="Arial" panose="020B0604020202020204" pitchFamily="34" charset="0"/>
              <a:buChar char="•"/>
            </a:pPr>
            <a:r>
              <a:rPr lang="en-US" dirty="0"/>
              <a:t>MIL-STD-963C</a:t>
            </a:r>
          </a:p>
          <a:p>
            <a:pPr>
              <a:buFont typeface="Arial" panose="020B0604020202020204" pitchFamily="34" charset="0"/>
              <a:buChar char="•"/>
            </a:pPr>
            <a:r>
              <a:rPr lang="en-US" dirty="0"/>
              <a:t>HEDAD-O</a:t>
            </a:r>
          </a:p>
          <a:p>
            <a:pPr>
              <a:buFont typeface="Arial" panose="020B0604020202020204" pitchFamily="34" charset="0"/>
              <a:buChar char="•"/>
            </a:pPr>
            <a:r>
              <a:rPr lang="en-US" dirty="0"/>
              <a:t>HEDAD-M</a:t>
            </a:r>
          </a:p>
          <a:p>
            <a:pPr>
              <a:buFont typeface="Arial" panose="020B0604020202020204" pitchFamily="34" charset="0"/>
              <a:buChar char="•"/>
            </a:pPr>
            <a:r>
              <a:rPr lang="en-US" dirty="0"/>
              <a:t>Findings</a:t>
            </a:r>
          </a:p>
        </p:txBody>
      </p:sp>
      <p:sp>
        <p:nvSpPr>
          <p:cNvPr id="2" name="Slide Number Placeholder 1"/>
          <p:cNvSpPr>
            <a:spLocks noGrp="1"/>
          </p:cNvSpPr>
          <p:nvPr>
            <p:ph type="sldNum" sz="quarter" idx="12"/>
          </p:nvPr>
        </p:nvSpPr>
        <p:spPr/>
        <p:txBody>
          <a:bodyPr/>
          <a:lstStyle/>
          <a:p>
            <a:fld id="{7F043A23-22EF-D24D-A1D1-C1291067CEBA}" type="slidenum">
              <a:rPr lang="en-US" smtClean="0"/>
              <a:t>20</a:t>
            </a:fld>
            <a:endParaRPr lang="en-US"/>
          </a:p>
        </p:txBody>
      </p:sp>
    </p:spTree>
    <p:extLst>
      <p:ext uri="{BB962C8B-B14F-4D97-AF65-F5344CB8AC3E}">
        <p14:creationId xmlns:p14="http://schemas.microsoft.com/office/powerpoint/2010/main" val="1184507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sp>
        <p:nvSpPr>
          <p:cNvPr id="3" name="Content Placeholder 2"/>
          <p:cNvSpPr>
            <a:spLocks noGrp="1"/>
          </p:cNvSpPr>
          <p:nvPr>
            <p:ph sz="half" idx="1"/>
          </p:nvPr>
        </p:nvSpPr>
        <p:spPr/>
        <p:txBody>
          <a:bodyPr/>
          <a:lstStyle/>
          <a:p>
            <a:pPr>
              <a:buFont typeface="Arial" panose="020B0604020202020204" pitchFamily="34" charset="0"/>
              <a:buChar char="•"/>
            </a:pPr>
            <a:r>
              <a:rPr lang="en-US" dirty="0"/>
              <a:t>Began with existing draft</a:t>
            </a:r>
          </a:p>
          <a:p>
            <a:pPr lvl="1">
              <a:buFont typeface="Arial" panose="020B0604020202020204" pitchFamily="34" charset="0"/>
              <a:buChar char="•"/>
            </a:pPr>
            <a:r>
              <a:rPr lang="en-US" dirty="0"/>
              <a:t>  Based heavily on a draft Soldier Workspace Analysis DID</a:t>
            </a:r>
          </a:p>
          <a:p>
            <a:pPr>
              <a:buFont typeface="Arial" panose="020B0604020202020204" pitchFamily="34" charset="0"/>
              <a:buChar char="•"/>
            </a:pPr>
            <a:r>
              <a:rPr lang="en-US" dirty="0"/>
              <a:t>Challenge of “helmet to warship”</a:t>
            </a:r>
          </a:p>
          <a:p>
            <a:pPr>
              <a:buFont typeface="Arial" panose="020B0604020202020204" pitchFamily="34" charset="0"/>
              <a:buChar char="•"/>
            </a:pPr>
            <a:r>
              <a:rPr lang="en-US" dirty="0"/>
              <a:t>Consult with the experts</a:t>
            </a:r>
          </a:p>
          <a:p>
            <a:pPr lvl="1">
              <a:buFont typeface="Arial" panose="020B0604020202020204" pitchFamily="34" charset="0"/>
              <a:buChar char="•"/>
            </a:pPr>
            <a:r>
              <a:rPr lang="en-US" dirty="0"/>
              <a:t>  Ms. Barbara </a:t>
            </a:r>
            <a:r>
              <a:rPr lang="en-US" dirty="0" err="1"/>
              <a:t>deBary-Kesner</a:t>
            </a:r>
            <a:endParaRPr lang="en-US" dirty="0"/>
          </a:p>
          <a:p>
            <a:pPr lvl="2">
              <a:buFont typeface="Arial" panose="020B0604020202020204" pitchFamily="34" charset="0"/>
              <a:buChar char="•"/>
            </a:pPr>
            <a:r>
              <a:rPr lang="en-US" dirty="0"/>
              <a:t>  Focus:  Document the methodology and the output</a:t>
            </a:r>
          </a:p>
          <a:p>
            <a:pPr lvl="1">
              <a:buFont typeface="Arial" panose="020B0604020202020204" pitchFamily="34" charset="0"/>
              <a:buChar char="•"/>
            </a:pPr>
            <a:r>
              <a:rPr lang="en-US" dirty="0"/>
              <a:t>  Mr. Joe Parham</a:t>
            </a:r>
          </a:p>
          <a:p>
            <a:pPr lvl="2">
              <a:buFont typeface="Arial" panose="020B0604020202020204" pitchFamily="34" charset="0"/>
              <a:buChar char="•"/>
            </a:pPr>
            <a:r>
              <a:rPr lang="en-US" dirty="0"/>
              <a:t>  Scope:  Consider how the DID will be used to drive the language </a:t>
            </a:r>
          </a:p>
          <a:p>
            <a:pPr lvl="1">
              <a:buFont typeface="Arial" panose="020B0604020202020204" pitchFamily="34" charset="0"/>
              <a:buChar char="•"/>
            </a:pPr>
            <a:r>
              <a:rPr lang="en-US" dirty="0"/>
              <a:t>  Mr. Steve Merriman</a:t>
            </a:r>
          </a:p>
          <a:p>
            <a:pPr lvl="2">
              <a:buFont typeface="Arial" panose="020B0604020202020204" pitchFamily="34" charset="0"/>
              <a:buChar char="•"/>
            </a:pPr>
            <a:r>
              <a:rPr lang="en-US" dirty="0"/>
              <a:t>  Execution:  Leveraging his experience to refine the DID</a:t>
            </a:r>
          </a:p>
          <a:p>
            <a:pPr lvl="1">
              <a:buFont typeface="Arial" panose="020B0604020202020204" pitchFamily="34" charset="0"/>
              <a:buChar char="•"/>
            </a:pPr>
            <a:endParaRPr lang="en-US" dirty="0"/>
          </a:p>
        </p:txBody>
      </p:sp>
      <p:sp>
        <p:nvSpPr>
          <p:cNvPr id="4" name="Slide Number Placeholder 3"/>
          <p:cNvSpPr>
            <a:spLocks noGrp="1"/>
          </p:cNvSpPr>
          <p:nvPr>
            <p:ph type="sldNum" sz="quarter" idx="12"/>
          </p:nvPr>
        </p:nvSpPr>
        <p:spPr/>
        <p:txBody>
          <a:bodyPr/>
          <a:lstStyle/>
          <a:p>
            <a:fld id="{7F043A23-22EF-D24D-A1D1-C1291067CEBA}" type="slidenum">
              <a:rPr lang="en-US" smtClean="0"/>
              <a:t>21</a:t>
            </a:fld>
            <a:endParaRPr lang="en-US"/>
          </a:p>
        </p:txBody>
      </p:sp>
    </p:spTree>
    <p:extLst>
      <p:ext uri="{BB962C8B-B14F-4D97-AF65-F5344CB8AC3E}">
        <p14:creationId xmlns:p14="http://schemas.microsoft.com/office/powerpoint/2010/main" val="3403440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Content Placeholder 2"/>
          <p:cNvSpPr>
            <a:spLocks noGrp="1"/>
          </p:cNvSpPr>
          <p:nvPr>
            <p:ph sz="half" idx="1"/>
          </p:nvPr>
        </p:nvSpPr>
        <p:spPr/>
        <p:txBody>
          <a:bodyPr/>
          <a:lstStyle/>
          <a:p>
            <a:pPr>
              <a:buFont typeface="Arial" panose="020B0604020202020204" pitchFamily="34" charset="0"/>
              <a:buChar char="•"/>
            </a:pPr>
            <a:r>
              <a:rPr lang="en-US" dirty="0"/>
              <a:t>Avoiding over-constraint</a:t>
            </a:r>
          </a:p>
          <a:p>
            <a:pPr>
              <a:buFont typeface="Arial" panose="020B0604020202020204" pitchFamily="34" charset="0"/>
              <a:buChar char="•"/>
            </a:pPr>
            <a:r>
              <a:rPr lang="en-US" dirty="0"/>
              <a:t>Clean formatting</a:t>
            </a:r>
          </a:p>
          <a:p>
            <a:pPr>
              <a:buFont typeface="Arial" panose="020B0604020202020204" pitchFamily="34" charset="0"/>
              <a:buChar char="•"/>
            </a:pPr>
            <a:r>
              <a:rPr lang="en-US" dirty="0"/>
              <a:t>Defined users</a:t>
            </a:r>
          </a:p>
          <a:p>
            <a:pPr>
              <a:buFont typeface="Arial" panose="020B0604020202020204" pitchFamily="34" charset="0"/>
              <a:buChar char="•"/>
            </a:pPr>
            <a:r>
              <a:rPr lang="en-US" dirty="0"/>
              <a:t>Anthropometric Accommodation Analysis Report format</a:t>
            </a:r>
          </a:p>
          <a:p>
            <a:pPr lvl="1">
              <a:buFont typeface="Arial" panose="020B0604020202020204" pitchFamily="34" charset="0"/>
              <a:buChar char="•"/>
            </a:pPr>
            <a:r>
              <a:rPr lang="en-US" dirty="0"/>
              <a:t>  Decided by the contractor</a:t>
            </a:r>
          </a:p>
          <a:p>
            <a:pPr>
              <a:buFont typeface="Arial" panose="020B0604020202020204" pitchFamily="34" charset="0"/>
              <a:buChar char="•"/>
            </a:pPr>
            <a:r>
              <a:rPr lang="en-US" dirty="0"/>
              <a:t>Content requirements provide flexibility</a:t>
            </a:r>
          </a:p>
          <a:p>
            <a:pPr>
              <a:buFont typeface="Arial" panose="020B0604020202020204" pitchFamily="34" charset="0"/>
              <a:buChar char="•"/>
            </a:pPr>
            <a:r>
              <a:rPr lang="en-US" dirty="0"/>
              <a:t>Some overlap with HEDAD-O &amp; HEDAD-M</a:t>
            </a:r>
          </a:p>
          <a:p>
            <a:pPr>
              <a:buFont typeface="Arial" panose="020B0604020202020204" pitchFamily="34" charset="0"/>
              <a:buChar char="•"/>
            </a:pPr>
            <a:r>
              <a:rPr lang="en-US" dirty="0"/>
              <a:t>Focus on the accommodation</a:t>
            </a:r>
          </a:p>
          <a:p>
            <a:pPr>
              <a:buFont typeface="Arial" panose="020B0604020202020204" pitchFamily="34" charset="0"/>
              <a:buChar char="•"/>
            </a:pPr>
            <a:r>
              <a:rPr lang="en-US" dirty="0"/>
              <a:t>Implications of results</a:t>
            </a:r>
          </a:p>
        </p:txBody>
      </p:sp>
      <p:sp>
        <p:nvSpPr>
          <p:cNvPr id="4" name="Slide Number Placeholder 3"/>
          <p:cNvSpPr>
            <a:spLocks noGrp="1"/>
          </p:cNvSpPr>
          <p:nvPr>
            <p:ph type="sldNum" sz="quarter" idx="12"/>
          </p:nvPr>
        </p:nvSpPr>
        <p:spPr/>
        <p:txBody>
          <a:bodyPr/>
          <a:lstStyle/>
          <a:p>
            <a:fld id="{7F043A23-22EF-D24D-A1D1-C1291067CEBA}" type="slidenum">
              <a:rPr lang="en-US" smtClean="0"/>
              <a:t>22</a:t>
            </a:fld>
            <a:endParaRPr lang="en-US"/>
          </a:p>
        </p:txBody>
      </p:sp>
    </p:spTree>
    <p:extLst>
      <p:ext uri="{BB962C8B-B14F-4D97-AF65-F5344CB8AC3E}">
        <p14:creationId xmlns:p14="http://schemas.microsoft.com/office/powerpoint/2010/main" val="3668640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Draft Anthropometry DID</a:t>
            </a:r>
          </a:p>
        </p:txBody>
      </p:sp>
      <p:pic>
        <p:nvPicPr>
          <p:cNvPr id="4" name="Picture 3"/>
          <p:cNvPicPr>
            <a:picLocks noChangeAspect="1"/>
          </p:cNvPicPr>
          <p:nvPr/>
        </p:nvPicPr>
        <p:blipFill rotWithShape="1">
          <a:blip r:embed="rId2"/>
          <a:srcRect l="30417" t="7860" r="31458" b="51311"/>
          <a:stretch/>
        </p:blipFill>
        <p:spPr>
          <a:xfrm>
            <a:off x="3742573" y="1366573"/>
            <a:ext cx="4179733" cy="53155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Slide Number Placeholder 4"/>
          <p:cNvSpPr>
            <a:spLocks noGrp="1"/>
          </p:cNvSpPr>
          <p:nvPr>
            <p:ph type="sldNum" sz="quarter" idx="12"/>
          </p:nvPr>
        </p:nvSpPr>
        <p:spPr/>
        <p:txBody>
          <a:bodyPr/>
          <a:lstStyle/>
          <a:p>
            <a:fld id="{7F043A23-22EF-D24D-A1D1-C1291067CEBA}" type="slidenum">
              <a:rPr lang="en-US" smtClean="0"/>
              <a:t>23</a:t>
            </a:fld>
            <a:endParaRPr lang="en-US"/>
          </a:p>
        </p:txBody>
      </p:sp>
    </p:spTree>
    <p:extLst>
      <p:ext uri="{BB962C8B-B14F-4D97-AF65-F5344CB8AC3E}">
        <p14:creationId xmlns:p14="http://schemas.microsoft.com/office/powerpoint/2010/main" val="42552350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91019-4F40-094C-8B28-21062CA87027}"/>
              </a:ext>
            </a:extLst>
          </p:cNvPr>
          <p:cNvSpPr>
            <a:spLocks noGrp="1"/>
          </p:cNvSpPr>
          <p:nvPr>
            <p:ph type="ctrTitle"/>
          </p:nvPr>
        </p:nvSpPr>
        <p:spPr/>
        <p:txBody>
          <a:bodyPr/>
          <a:lstStyle/>
          <a:p>
            <a:r>
              <a:rPr lang="en-US" dirty="0"/>
              <a:t>HRL Working Group Update</a:t>
            </a:r>
          </a:p>
        </p:txBody>
      </p:sp>
      <p:sp>
        <p:nvSpPr>
          <p:cNvPr id="3" name="Subtitle 2">
            <a:extLst>
              <a:ext uri="{FF2B5EF4-FFF2-40B4-BE49-F238E27FC236}">
                <a16:creationId xmlns:a16="http://schemas.microsoft.com/office/drawing/2014/main" id="{F942CE59-574E-384E-A40D-12CA404FAC8B}"/>
              </a:ext>
            </a:extLst>
          </p:cNvPr>
          <p:cNvSpPr>
            <a:spLocks noGrp="1"/>
          </p:cNvSpPr>
          <p:nvPr>
            <p:ph type="subTitle" idx="1"/>
          </p:nvPr>
        </p:nvSpPr>
        <p:spPr/>
        <p:txBody>
          <a:bodyPr/>
          <a:lstStyle/>
          <a:p>
            <a:r>
              <a:rPr lang="en-US" dirty="0"/>
              <a:t>Mike O’Neil, M.S., CHFP</a:t>
            </a:r>
          </a:p>
          <a:p>
            <a:r>
              <a:rPr lang="en-US" dirty="0"/>
              <a:t>13 November</a:t>
            </a:r>
          </a:p>
        </p:txBody>
      </p:sp>
    </p:spTree>
    <p:extLst>
      <p:ext uri="{BB962C8B-B14F-4D97-AF65-F5344CB8AC3E}">
        <p14:creationId xmlns:p14="http://schemas.microsoft.com/office/powerpoint/2010/main" val="15701714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77291A-37D1-4C0D-AF90-B049DC87B96D}"/>
              </a:ext>
            </a:extLst>
          </p:cNvPr>
          <p:cNvSpPr>
            <a:spLocks noGrp="1"/>
          </p:cNvSpPr>
          <p:nvPr>
            <p:ph type="title"/>
          </p:nvPr>
        </p:nvSpPr>
        <p:spPr/>
        <p:txBody>
          <a:bodyPr/>
          <a:lstStyle/>
          <a:p>
            <a:r>
              <a:rPr lang="en-US" dirty="0"/>
              <a:t>Current Effort</a:t>
            </a:r>
          </a:p>
        </p:txBody>
      </p:sp>
      <p:sp>
        <p:nvSpPr>
          <p:cNvPr id="5" name="Content Placeholder 4">
            <a:extLst>
              <a:ext uri="{FF2B5EF4-FFF2-40B4-BE49-F238E27FC236}">
                <a16:creationId xmlns:a16="http://schemas.microsoft.com/office/drawing/2014/main" id="{450E1D56-901F-4588-8937-A341E9B6CE45}"/>
              </a:ext>
            </a:extLst>
          </p:cNvPr>
          <p:cNvSpPr>
            <a:spLocks noGrp="1"/>
          </p:cNvSpPr>
          <p:nvPr>
            <p:ph sz="half" idx="1"/>
          </p:nvPr>
        </p:nvSpPr>
        <p:spPr>
          <a:xfrm>
            <a:off x="517585" y="1539689"/>
            <a:ext cx="6508503" cy="4327992"/>
          </a:xfrm>
        </p:spPr>
        <p:txBody>
          <a:bodyPr>
            <a:normAutofit lnSpcReduction="10000"/>
          </a:bodyPr>
          <a:lstStyle/>
          <a:p>
            <a:r>
              <a:rPr lang="en-US" sz="2400" u="sng" dirty="0">
                <a:solidFill>
                  <a:schemeClr val="tx1">
                    <a:lumMod val="65000"/>
                    <a:lumOff val="35000"/>
                  </a:schemeClr>
                </a:solidFill>
              </a:rPr>
              <a:t>Sponsor:</a:t>
            </a:r>
            <a:r>
              <a:rPr lang="en-US" sz="2400" dirty="0">
                <a:solidFill>
                  <a:schemeClr val="tx1">
                    <a:lumMod val="65000"/>
                    <a:lumOff val="35000"/>
                  </a:schemeClr>
                </a:solidFill>
              </a:rPr>
              <a:t> DOE/Sandia NL</a:t>
            </a:r>
          </a:p>
          <a:p>
            <a:endParaRPr lang="en-US" sz="2400" u="sng" dirty="0">
              <a:solidFill>
                <a:schemeClr val="tx1">
                  <a:lumMod val="65000"/>
                  <a:lumOff val="35000"/>
                </a:schemeClr>
              </a:solidFill>
            </a:endParaRPr>
          </a:p>
          <a:p>
            <a:r>
              <a:rPr lang="en-US" sz="2400" u="sng" dirty="0">
                <a:solidFill>
                  <a:schemeClr val="tx1">
                    <a:lumMod val="65000"/>
                    <a:lumOff val="35000"/>
                  </a:schemeClr>
                </a:solidFill>
              </a:rPr>
              <a:t>Objective</a:t>
            </a:r>
            <a:r>
              <a:rPr lang="en-US" sz="2400" dirty="0">
                <a:solidFill>
                  <a:schemeClr val="tx1">
                    <a:lumMod val="65000"/>
                    <a:lumOff val="35000"/>
                  </a:schemeClr>
                </a:solidFill>
              </a:rPr>
              <a:t>: The primary purpose of the HRL scale is to serve as a tool to communicate the readiness of a system for human use to high-level decision makers such as program managers and the acquisition community. </a:t>
            </a:r>
          </a:p>
          <a:p>
            <a:pPr marL="0" indent="0">
              <a:buNone/>
            </a:pPr>
            <a:endParaRPr lang="en-US" sz="2400" dirty="0">
              <a:solidFill>
                <a:schemeClr val="tx1">
                  <a:lumMod val="65000"/>
                  <a:lumOff val="35000"/>
                </a:schemeClr>
              </a:solidFill>
            </a:endParaRPr>
          </a:p>
          <a:p>
            <a:r>
              <a:rPr lang="en-US" sz="2400" u="sng" dirty="0">
                <a:solidFill>
                  <a:schemeClr val="tx1">
                    <a:lumMod val="65000"/>
                    <a:lumOff val="35000"/>
                  </a:schemeClr>
                </a:solidFill>
              </a:rPr>
              <a:t>Timeframe</a:t>
            </a:r>
            <a:r>
              <a:rPr lang="en-US" sz="2400" dirty="0">
                <a:solidFill>
                  <a:schemeClr val="tx1">
                    <a:lumMod val="65000"/>
                    <a:lumOff val="35000"/>
                  </a:schemeClr>
                </a:solidFill>
              </a:rPr>
              <a:t>: Initial one-year charter from August 2019 through August 2020, with possible follow-on year(s)</a:t>
            </a:r>
          </a:p>
          <a:p>
            <a:pPr marL="0" indent="0">
              <a:buNone/>
            </a:pPr>
            <a:endParaRPr lang="en-US" sz="2400" dirty="0">
              <a:solidFill>
                <a:schemeClr val="tx1">
                  <a:lumMod val="65000"/>
                  <a:lumOff val="35000"/>
                </a:schemeClr>
              </a:solidFill>
            </a:endParaRPr>
          </a:p>
        </p:txBody>
      </p:sp>
      <p:pic>
        <p:nvPicPr>
          <p:cNvPr id="6" name="Picture 5">
            <a:extLst>
              <a:ext uri="{FF2B5EF4-FFF2-40B4-BE49-F238E27FC236}">
                <a16:creationId xmlns:a16="http://schemas.microsoft.com/office/drawing/2014/main" id="{E9B94716-0B48-471B-A819-CC17AF67DE57}"/>
              </a:ext>
            </a:extLst>
          </p:cNvPr>
          <p:cNvPicPr>
            <a:picLocks noChangeAspect="1"/>
          </p:cNvPicPr>
          <p:nvPr/>
        </p:nvPicPr>
        <p:blipFill>
          <a:blip r:embed="rId2"/>
          <a:stretch>
            <a:fillRect/>
          </a:stretch>
        </p:blipFill>
        <p:spPr>
          <a:xfrm>
            <a:off x="7216714" y="2510236"/>
            <a:ext cx="4551830" cy="2227491"/>
          </a:xfrm>
          <a:prstGeom prst="rect">
            <a:avLst/>
          </a:prstGeom>
          <a:ln>
            <a:noFill/>
          </a:ln>
          <a:effectLst>
            <a:outerShdw blurRad="292100" dist="139700" dir="2700000" algn="tl" rotWithShape="0">
              <a:srgbClr val="333333">
                <a:alpha val="65000"/>
              </a:srgbClr>
            </a:outerShdw>
          </a:effectLst>
        </p:spPr>
      </p:pic>
      <p:sp>
        <p:nvSpPr>
          <p:cNvPr id="2" name="Slide Number Placeholder 1"/>
          <p:cNvSpPr>
            <a:spLocks noGrp="1"/>
          </p:cNvSpPr>
          <p:nvPr>
            <p:ph type="sldNum" sz="quarter" idx="12"/>
          </p:nvPr>
        </p:nvSpPr>
        <p:spPr/>
        <p:txBody>
          <a:bodyPr/>
          <a:lstStyle/>
          <a:p>
            <a:fld id="{7F043A23-22EF-D24D-A1D1-C1291067CEBA}" type="slidenum">
              <a:rPr lang="en-US" smtClean="0"/>
              <a:t>25</a:t>
            </a:fld>
            <a:endParaRPr lang="en-US"/>
          </a:p>
        </p:txBody>
      </p:sp>
    </p:spTree>
    <p:extLst>
      <p:ext uri="{BB962C8B-B14F-4D97-AF65-F5344CB8AC3E}">
        <p14:creationId xmlns:p14="http://schemas.microsoft.com/office/powerpoint/2010/main" val="33488473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A1F5B-F5D8-4592-9B2D-0BCFEFDDFA9A}"/>
              </a:ext>
            </a:extLst>
          </p:cNvPr>
          <p:cNvSpPr>
            <a:spLocks noGrp="1"/>
          </p:cNvSpPr>
          <p:nvPr>
            <p:ph type="title"/>
          </p:nvPr>
        </p:nvSpPr>
        <p:spPr/>
        <p:txBody>
          <a:bodyPr/>
          <a:lstStyle/>
          <a:p>
            <a:r>
              <a:rPr lang="en-US" dirty="0"/>
              <a:t>Team</a:t>
            </a:r>
          </a:p>
        </p:txBody>
      </p:sp>
      <p:pic>
        <p:nvPicPr>
          <p:cNvPr id="4" name="Picture 3">
            <a:extLst>
              <a:ext uri="{FF2B5EF4-FFF2-40B4-BE49-F238E27FC236}">
                <a16:creationId xmlns:a16="http://schemas.microsoft.com/office/drawing/2014/main" id="{CFDBCBB9-31E0-4609-84FA-020C7E623DF7}"/>
              </a:ext>
            </a:extLst>
          </p:cNvPr>
          <p:cNvPicPr>
            <a:picLocks noChangeAspect="1"/>
          </p:cNvPicPr>
          <p:nvPr/>
        </p:nvPicPr>
        <p:blipFill>
          <a:blip r:embed="rId2"/>
          <a:stretch>
            <a:fillRect/>
          </a:stretch>
        </p:blipFill>
        <p:spPr>
          <a:xfrm>
            <a:off x="1761565" y="1269245"/>
            <a:ext cx="8794376" cy="5002306"/>
          </a:xfrm>
          <a:prstGeom prst="rect">
            <a:avLst/>
          </a:prstGeom>
        </p:spPr>
      </p:pic>
      <p:sp>
        <p:nvSpPr>
          <p:cNvPr id="3" name="Slide Number Placeholder 2"/>
          <p:cNvSpPr>
            <a:spLocks noGrp="1"/>
          </p:cNvSpPr>
          <p:nvPr>
            <p:ph type="sldNum" sz="quarter" idx="12"/>
          </p:nvPr>
        </p:nvSpPr>
        <p:spPr/>
        <p:txBody>
          <a:bodyPr/>
          <a:lstStyle/>
          <a:p>
            <a:fld id="{7F043A23-22EF-D24D-A1D1-C1291067CEBA}" type="slidenum">
              <a:rPr lang="en-US" smtClean="0"/>
              <a:t>26</a:t>
            </a:fld>
            <a:endParaRPr lang="en-US"/>
          </a:p>
        </p:txBody>
      </p:sp>
    </p:spTree>
    <p:extLst>
      <p:ext uri="{BB962C8B-B14F-4D97-AF65-F5344CB8AC3E}">
        <p14:creationId xmlns:p14="http://schemas.microsoft.com/office/powerpoint/2010/main" val="6359105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77291A-37D1-4C0D-AF90-B049DC87B96D}"/>
              </a:ext>
            </a:extLst>
          </p:cNvPr>
          <p:cNvSpPr>
            <a:spLocks noGrp="1"/>
          </p:cNvSpPr>
          <p:nvPr>
            <p:ph type="title"/>
          </p:nvPr>
        </p:nvSpPr>
        <p:spPr/>
        <p:txBody>
          <a:bodyPr/>
          <a:lstStyle/>
          <a:p>
            <a:r>
              <a:rPr lang="en-US" dirty="0"/>
              <a:t>Key Issues</a:t>
            </a:r>
          </a:p>
        </p:txBody>
      </p:sp>
      <p:sp>
        <p:nvSpPr>
          <p:cNvPr id="5" name="Content Placeholder 4">
            <a:extLst>
              <a:ext uri="{FF2B5EF4-FFF2-40B4-BE49-F238E27FC236}">
                <a16:creationId xmlns:a16="http://schemas.microsoft.com/office/drawing/2014/main" id="{450E1D56-901F-4588-8937-A341E9B6CE45}"/>
              </a:ext>
            </a:extLst>
          </p:cNvPr>
          <p:cNvSpPr>
            <a:spLocks noGrp="1"/>
          </p:cNvSpPr>
          <p:nvPr>
            <p:ph sz="half" idx="1"/>
          </p:nvPr>
        </p:nvSpPr>
        <p:spPr/>
        <p:txBody>
          <a:bodyPr/>
          <a:lstStyle/>
          <a:p>
            <a:r>
              <a:rPr lang="en-US" dirty="0">
                <a:solidFill>
                  <a:schemeClr val="tx1">
                    <a:lumMod val="65000"/>
                    <a:lumOff val="35000"/>
                  </a:schemeClr>
                </a:solidFill>
              </a:rPr>
              <a:t>Naming Convention</a:t>
            </a:r>
          </a:p>
          <a:p>
            <a:r>
              <a:rPr lang="en-US" dirty="0">
                <a:solidFill>
                  <a:schemeClr val="tx1">
                    <a:lumMod val="65000"/>
                    <a:lumOff val="35000"/>
                  </a:schemeClr>
                </a:solidFill>
              </a:rPr>
              <a:t>Performance versus Process</a:t>
            </a:r>
          </a:p>
          <a:p>
            <a:r>
              <a:rPr lang="en-US" dirty="0">
                <a:solidFill>
                  <a:schemeClr val="tx1">
                    <a:lumMod val="65000"/>
                    <a:lumOff val="35000"/>
                  </a:schemeClr>
                </a:solidFill>
              </a:rPr>
              <a:t>Criteria for ‘Yes’</a:t>
            </a:r>
          </a:p>
          <a:p>
            <a:r>
              <a:rPr lang="en-US" dirty="0">
                <a:solidFill>
                  <a:schemeClr val="tx1">
                    <a:lumMod val="65000"/>
                    <a:lumOff val="35000"/>
                  </a:schemeClr>
                </a:solidFill>
              </a:rPr>
              <a:t>Measurement Approach</a:t>
            </a:r>
          </a:p>
          <a:p>
            <a:pPr marL="0" indent="0">
              <a:buNone/>
            </a:pPr>
            <a:endParaRPr lang="en-US" dirty="0">
              <a:solidFill>
                <a:schemeClr val="tx1">
                  <a:lumMod val="65000"/>
                  <a:lumOff val="35000"/>
                </a:schemeClr>
              </a:solidFill>
            </a:endParaRPr>
          </a:p>
          <a:p>
            <a:pPr marL="0" indent="0">
              <a:buNone/>
            </a:pPr>
            <a:endParaRPr lang="en-US" dirty="0">
              <a:solidFill>
                <a:schemeClr val="tx1">
                  <a:lumMod val="65000"/>
                  <a:lumOff val="35000"/>
                </a:schemeClr>
              </a:solidFill>
            </a:endParaRPr>
          </a:p>
          <a:p>
            <a:endParaRPr lang="en-US" dirty="0">
              <a:solidFill>
                <a:schemeClr val="tx1">
                  <a:lumMod val="65000"/>
                  <a:lumOff val="35000"/>
                </a:schemeClr>
              </a:solidFill>
            </a:endParaRPr>
          </a:p>
          <a:p>
            <a:endParaRPr lang="en-US" dirty="0">
              <a:solidFill>
                <a:schemeClr val="tx1">
                  <a:lumMod val="65000"/>
                  <a:lumOff val="35000"/>
                </a:schemeClr>
              </a:solidFill>
            </a:endParaRPr>
          </a:p>
          <a:p>
            <a:endParaRPr lang="en-US" dirty="0">
              <a:solidFill>
                <a:schemeClr val="tx1">
                  <a:lumMod val="65000"/>
                  <a:lumOff val="35000"/>
                </a:schemeClr>
              </a:solidFill>
            </a:endParaRPr>
          </a:p>
          <a:p>
            <a:endParaRPr lang="en-US" dirty="0">
              <a:solidFill>
                <a:schemeClr val="tx1">
                  <a:lumMod val="65000"/>
                  <a:lumOff val="35000"/>
                </a:schemeClr>
              </a:solidFill>
            </a:endParaRPr>
          </a:p>
          <a:p>
            <a:endParaRPr lang="en-US" dirty="0">
              <a:solidFill>
                <a:schemeClr val="tx1">
                  <a:lumMod val="65000"/>
                  <a:lumOff val="35000"/>
                </a:schemeClr>
              </a:solidFill>
            </a:endParaRPr>
          </a:p>
          <a:p>
            <a:endParaRPr lang="en-US" dirty="0">
              <a:solidFill>
                <a:schemeClr val="tx1">
                  <a:lumMod val="65000"/>
                  <a:lumOff val="35000"/>
                </a:schemeClr>
              </a:solidFill>
            </a:endParaRPr>
          </a:p>
        </p:txBody>
      </p:sp>
      <p:sp>
        <p:nvSpPr>
          <p:cNvPr id="2" name="Slide Number Placeholder 1"/>
          <p:cNvSpPr>
            <a:spLocks noGrp="1"/>
          </p:cNvSpPr>
          <p:nvPr>
            <p:ph type="sldNum" sz="quarter" idx="12"/>
          </p:nvPr>
        </p:nvSpPr>
        <p:spPr/>
        <p:txBody>
          <a:bodyPr/>
          <a:lstStyle/>
          <a:p>
            <a:fld id="{7F043A23-22EF-D24D-A1D1-C1291067CEBA}" type="slidenum">
              <a:rPr lang="en-US" smtClean="0"/>
              <a:t>27</a:t>
            </a:fld>
            <a:endParaRPr lang="en-US"/>
          </a:p>
        </p:txBody>
      </p:sp>
    </p:spTree>
    <p:extLst>
      <p:ext uri="{BB962C8B-B14F-4D97-AF65-F5344CB8AC3E}">
        <p14:creationId xmlns:p14="http://schemas.microsoft.com/office/powerpoint/2010/main" val="3036139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8FB34-5314-481E-812B-6D00254D1321}"/>
              </a:ext>
            </a:extLst>
          </p:cNvPr>
          <p:cNvSpPr>
            <a:spLocks noGrp="1"/>
          </p:cNvSpPr>
          <p:nvPr>
            <p:ph type="title"/>
          </p:nvPr>
        </p:nvSpPr>
        <p:spPr/>
        <p:txBody>
          <a:bodyPr/>
          <a:lstStyle/>
          <a:p>
            <a:r>
              <a:rPr lang="en-US" dirty="0"/>
              <a:t>Opportunities</a:t>
            </a:r>
          </a:p>
        </p:txBody>
      </p:sp>
      <p:sp>
        <p:nvSpPr>
          <p:cNvPr id="3" name="Content Placeholder 2">
            <a:extLst>
              <a:ext uri="{FF2B5EF4-FFF2-40B4-BE49-F238E27FC236}">
                <a16:creationId xmlns:a16="http://schemas.microsoft.com/office/drawing/2014/main" id="{1A867EA6-AAC9-4E0B-A2DC-028E47E9DC8E}"/>
              </a:ext>
            </a:extLst>
          </p:cNvPr>
          <p:cNvSpPr>
            <a:spLocks noGrp="1"/>
          </p:cNvSpPr>
          <p:nvPr>
            <p:ph sz="half" idx="1"/>
          </p:nvPr>
        </p:nvSpPr>
        <p:spPr>
          <a:xfrm>
            <a:off x="517585" y="1501017"/>
            <a:ext cx="10898968" cy="4675946"/>
          </a:xfrm>
        </p:spPr>
        <p:txBody>
          <a:bodyPr/>
          <a:lstStyle/>
          <a:p>
            <a:r>
              <a:rPr lang="en-US" dirty="0">
                <a:solidFill>
                  <a:schemeClr val="tx1">
                    <a:lumMod val="65000"/>
                    <a:lumOff val="35000"/>
                  </a:schemeClr>
                </a:solidFill>
              </a:rPr>
              <a:t>Effort to develop an HSI metric with broad applicability</a:t>
            </a:r>
          </a:p>
          <a:p>
            <a:r>
              <a:rPr lang="en-US" dirty="0">
                <a:solidFill>
                  <a:schemeClr val="tx1">
                    <a:lumMod val="65000"/>
                    <a:lumOff val="35000"/>
                  </a:schemeClr>
                </a:solidFill>
              </a:rPr>
              <a:t>Natural opportunity for DoD/DOE partnership/collaboration</a:t>
            </a:r>
          </a:p>
          <a:p>
            <a:r>
              <a:rPr lang="en-US" dirty="0">
                <a:solidFill>
                  <a:schemeClr val="tx1">
                    <a:lumMod val="65000"/>
                    <a:lumOff val="35000"/>
                  </a:schemeClr>
                </a:solidFill>
              </a:rPr>
              <a:t>Opportunity to crowd-source development via APAN</a:t>
            </a:r>
          </a:p>
          <a:p>
            <a:endParaRPr lang="en-US" dirty="0">
              <a:solidFill>
                <a:schemeClr val="tx1">
                  <a:lumMod val="65000"/>
                  <a:lumOff val="35000"/>
                </a:schemeClr>
              </a:solidFill>
            </a:endParaRPr>
          </a:p>
          <a:p>
            <a:r>
              <a:rPr lang="en-US" u="sng" dirty="0">
                <a:solidFill>
                  <a:schemeClr val="tx1">
                    <a:lumMod val="65000"/>
                    <a:lumOff val="35000"/>
                  </a:schemeClr>
                </a:solidFill>
              </a:rPr>
              <a:t>Next HRL Workshop in Spring </a:t>
            </a:r>
            <a:r>
              <a:rPr lang="en-US" dirty="0">
                <a:solidFill>
                  <a:schemeClr val="tx1">
                    <a:lumMod val="65000"/>
                    <a:lumOff val="35000"/>
                  </a:schemeClr>
                </a:solidFill>
              </a:rPr>
              <a:t>– ODU:</a:t>
            </a:r>
          </a:p>
          <a:p>
            <a:pPr lvl="1"/>
            <a:r>
              <a:rPr lang="en-US" dirty="0">
                <a:solidFill>
                  <a:schemeClr val="tx1">
                    <a:lumMod val="65000"/>
                    <a:lumOff val="35000"/>
                  </a:schemeClr>
                </a:solidFill>
              </a:rPr>
              <a:t>Tabletop Exercises</a:t>
            </a:r>
          </a:p>
          <a:p>
            <a:pPr lvl="1"/>
            <a:r>
              <a:rPr lang="en-US" dirty="0">
                <a:solidFill>
                  <a:schemeClr val="tx1">
                    <a:lumMod val="65000"/>
                    <a:lumOff val="35000"/>
                  </a:schemeClr>
                </a:solidFill>
              </a:rPr>
              <a:t>Scale Refinement</a:t>
            </a:r>
          </a:p>
        </p:txBody>
      </p:sp>
      <p:sp>
        <p:nvSpPr>
          <p:cNvPr id="4" name="Slide Number Placeholder 3"/>
          <p:cNvSpPr>
            <a:spLocks noGrp="1"/>
          </p:cNvSpPr>
          <p:nvPr>
            <p:ph type="sldNum" sz="quarter" idx="12"/>
          </p:nvPr>
        </p:nvSpPr>
        <p:spPr/>
        <p:txBody>
          <a:bodyPr/>
          <a:lstStyle/>
          <a:p>
            <a:fld id="{7F043A23-22EF-D24D-A1D1-C1291067CEBA}" type="slidenum">
              <a:rPr lang="en-US" smtClean="0"/>
              <a:t>28</a:t>
            </a:fld>
            <a:endParaRPr lang="en-US"/>
          </a:p>
        </p:txBody>
      </p:sp>
    </p:spTree>
    <p:extLst>
      <p:ext uri="{BB962C8B-B14F-4D97-AF65-F5344CB8AC3E}">
        <p14:creationId xmlns:p14="http://schemas.microsoft.com/office/powerpoint/2010/main" val="1753264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91019-4F40-094C-8B28-21062CA87027}"/>
              </a:ext>
            </a:extLst>
          </p:cNvPr>
          <p:cNvSpPr>
            <a:spLocks noGrp="1"/>
          </p:cNvSpPr>
          <p:nvPr>
            <p:ph type="ctrTitle"/>
          </p:nvPr>
        </p:nvSpPr>
        <p:spPr/>
        <p:txBody>
          <a:bodyPr/>
          <a:lstStyle/>
          <a:p>
            <a:r>
              <a:rPr lang="en-US" dirty="0"/>
              <a:t>Human Systems Integration Competency Model and Coursework Alignment</a:t>
            </a:r>
          </a:p>
        </p:txBody>
      </p:sp>
      <p:sp>
        <p:nvSpPr>
          <p:cNvPr id="3" name="Subtitle 2">
            <a:extLst>
              <a:ext uri="{FF2B5EF4-FFF2-40B4-BE49-F238E27FC236}">
                <a16:creationId xmlns:a16="http://schemas.microsoft.com/office/drawing/2014/main" id="{F942CE59-574E-384E-A40D-12CA404FAC8B}"/>
              </a:ext>
            </a:extLst>
          </p:cNvPr>
          <p:cNvSpPr>
            <a:spLocks noGrp="1"/>
          </p:cNvSpPr>
          <p:nvPr>
            <p:ph type="subTitle" idx="1"/>
          </p:nvPr>
        </p:nvSpPr>
        <p:spPr/>
        <p:txBody>
          <a:bodyPr/>
          <a:lstStyle/>
          <a:p>
            <a:r>
              <a:rPr lang="en-US" dirty="0"/>
              <a:t>Jonathan Schaafsma</a:t>
            </a:r>
          </a:p>
          <a:p>
            <a:r>
              <a:rPr lang="en-US" dirty="0"/>
              <a:t>MHSI Capstone</a:t>
            </a:r>
          </a:p>
          <a:p>
            <a:r>
              <a:rPr lang="en-US" dirty="0"/>
              <a:t>13 Nov 2019</a:t>
            </a:r>
          </a:p>
        </p:txBody>
      </p:sp>
    </p:spTree>
    <p:extLst>
      <p:ext uri="{BB962C8B-B14F-4D97-AF65-F5344CB8AC3E}">
        <p14:creationId xmlns:p14="http://schemas.microsoft.com/office/powerpoint/2010/main" val="1143265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B3916D-1BC8-EC44-8DF1-E32C4DC92908}"/>
              </a:ext>
            </a:extLst>
          </p:cNvPr>
          <p:cNvSpPr>
            <a:spLocks noGrp="1"/>
          </p:cNvSpPr>
          <p:nvPr>
            <p:ph type="title"/>
          </p:nvPr>
        </p:nvSpPr>
        <p:spPr/>
        <p:txBody>
          <a:bodyPr/>
          <a:lstStyle/>
          <a:p>
            <a:r>
              <a:rPr lang="en-US" dirty="0"/>
              <a:t>Agenda: Day 1</a:t>
            </a:r>
          </a:p>
        </p:txBody>
      </p:sp>
      <p:sp>
        <p:nvSpPr>
          <p:cNvPr id="5" name="Content Placeholder 4">
            <a:extLst>
              <a:ext uri="{FF2B5EF4-FFF2-40B4-BE49-F238E27FC236}">
                <a16:creationId xmlns:a16="http://schemas.microsoft.com/office/drawing/2014/main" id="{36EAE387-E3D0-994B-BD71-F2C33FC3D033}"/>
              </a:ext>
            </a:extLst>
          </p:cNvPr>
          <p:cNvSpPr>
            <a:spLocks noGrp="1"/>
          </p:cNvSpPr>
          <p:nvPr>
            <p:ph sz="half" idx="1"/>
          </p:nvPr>
        </p:nvSpPr>
        <p:spPr>
          <a:xfrm>
            <a:off x="517585" y="1501017"/>
            <a:ext cx="10826690" cy="4675946"/>
          </a:xfrm>
        </p:spPr>
        <p:txBody>
          <a:bodyPr>
            <a:normAutofit/>
          </a:bodyPr>
          <a:lstStyle/>
          <a:p>
            <a:pPr>
              <a:lnSpc>
                <a:spcPct val="100000"/>
              </a:lnSpc>
              <a:spcBef>
                <a:spcPts val="0"/>
              </a:spcBef>
              <a:spcAft>
                <a:spcPts val="1800"/>
              </a:spcAft>
              <a:buFont typeface="Courier New" panose="02070309020205020404" pitchFamily="49" charset="0"/>
              <a:buChar char="o"/>
            </a:pPr>
            <a:r>
              <a:rPr lang="en-US" sz="2000" dirty="0">
                <a:solidFill>
                  <a:schemeClr val="tx1">
                    <a:lumMod val="65000"/>
                    <a:lumOff val="35000"/>
                  </a:schemeClr>
                </a:solidFill>
              </a:rPr>
              <a:t>Gap Overview (Rick Etheridge and Gap Leads)</a:t>
            </a:r>
          </a:p>
          <a:p>
            <a:pPr>
              <a:lnSpc>
                <a:spcPct val="100000"/>
              </a:lnSpc>
              <a:spcBef>
                <a:spcPts val="0"/>
              </a:spcBef>
              <a:spcAft>
                <a:spcPts val="1800"/>
              </a:spcAft>
              <a:buFont typeface="Courier New" panose="02070309020205020404" pitchFamily="49" charset="0"/>
              <a:buChar char="o"/>
            </a:pPr>
            <a:r>
              <a:rPr lang="en-US" sz="2000" dirty="0">
                <a:solidFill>
                  <a:schemeClr val="tx1">
                    <a:lumMod val="65000"/>
                    <a:lumOff val="35000"/>
                  </a:schemeClr>
                </a:solidFill>
              </a:rPr>
              <a:t>Gap 1/Topics 1&amp;3: “</a:t>
            </a:r>
            <a:r>
              <a:rPr lang="en-US" sz="2000" i="1" dirty="0">
                <a:solidFill>
                  <a:schemeClr val="tx1"/>
                </a:solidFill>
              </a:rPr>
              <a:t>Factors for Creating a Useful and Enduring HSI Body of Knowledge</a:t>
            </a:r>
            <a:r>
              <a:rPr lang="en-US" sz="2000" dirty="0">
                <a:solidFill>
                  <a:schemeClr val="tx1">
                    <a:lumMod val="65000"/>
                    <a:lumOff val="35000"/>
                  </a:schemeClr>
                </a:solidFill>
              </a:rPr>
              <a:t>” (LCDR Aron Rotklein &amp; LT Christine Tyndall)</a:t>
            </a:r>
          </a:p>
          <a:p>
            <a:pPr>
              <a:lnSpc>
                <a:spcPct val="100000"/>
              </a:lnSpc>
              <a:spcBef>
                <a:spcPts val="0"/>
              </a:spcBef>
              <a:spcAft>
                <a:spcPts val="1800"/>
              </a:spcAft>
              <a:buFont typeface="Courier New" panose="02070309020205020404" pitchFamily="49" charset="0"/>
              <a:buChar char="o"/>
            </a:pPr>
            <a:r>
              <a:rPr lang="en-US" sz="2000" dirty="0">
                <a:solidFill>
                  <a:schemeClr val="tx1">
                    <a:lumMod val="65000"/>
                    <a:lumOff val="35000"/>
                  </a:schemeClr>
                </a:solidFill>
              </a:rPr>
              <a:t>Gap 2/Topic 4: “</a:t>
            </a:r>
            <a:r>
              <a:rPr lang="en-US" sz="2000" i="1" dirty="0">
                <a:solidFill>
                  <a:schemeClr val="tx1"/>
                </a:solidFill>
              </a:rPr>
              <a:t>Establishing a Common DOD HSI  Lexicon</a:t>
            </a:r>
            <a:r>
              <a:rPr lang="en-US" sz="2000" dirty="0">
                <a:solidFill>
                  <a:schemeClr val="tx1">
                    <a:lumMod val="65000"/>
                    <a:lumOff val="35000"/>
                  </a:schemeClr>
                </a:solidFill>
              </a:rPr>
              <a:t>” (Ms. Katie Ricker)</a:t>
            </a:r>
          </a:p>
          <a:p>
            <a:pPr>
              <a:lnSpc>
                <a:spcPct val="100000"/>
              </a:lnSpc>
              <a:spcBef>
                <a:spcPts val="0"/>
              </a:spcBef>
              <a:spcAft>
                <a:spcPts val="1800"/>
              </a:spcAft>
              <a:buFont typeface="Courier New" panose="02070309020205020404" pitchFamily="49" charset="0"/>
              <a:buChar char="o"/>
            </a:pPr>
            <a:r>
              <a:rPr lang="en-US" sz="2000" dirty="0">
                <a:solidFill>
                  <a:schemeClr val="tx1">
                    <a:lumMod val="65000"/>
                    <a:lumOff val="35000"/>
                  </a:schemeClr>
                </a:solidFill>
              </a:rPr>
              <a:t>Gap 2/Topic 5: “</a:t>
            </a:r>
            <a:r>
              <a:rPr lang="en-US" sz="2000" i="1" dirty="0">
                <a:solidFill>
                  <a:schemeClr val="tx1"/>
                </a:solidFill>
              </a:rPr>
              <a:t>Anthropometry Data Item Description</a:t>
            </a:r>
            <a:r>
              <a:rPr lang="en-US" sz="2000" dirty="0">
                <a:solidFill>
                  <a:schemeClr val="tx1">
                    <a:lumMod val="65000"/>
                    <a:lumOff val="35000"/>
                  </a:schemeClr>
                </a:solidFill>
              </a:rPr>
              <a:t>” (LT Travis Lee)</a:t>
            </a:r>
          </a:p>
          <a:p>
            <a:pPr>
              <a:lnSpc>
                <a:spcPct val="100000"/>
              </a:lnSpc>
              <a:spcBef>
                <a:spcPts val="0"/>
              </a:spcBef>
              <a:spcAft>
                <a:spcPts val="1800"/>
              </a:spcAft>
              <a:buFont typeface="Courier New" panose="02070309020205020404" pitchFamily="49" charset="0"/>
              <a:buChar char="o"/>
            </a:pPr>
            <a:r>
              <a:rPr lang="en-US" sz="2000" i="1" dirty="0">
                <a:solidFill>
                  <a:schemeClr val="tx1"/>
                </a:solidFill>
              </a:rPr>
              <a:t>DOE HRL Workshop </a:t>
            </a:r>
            <a:r>
              <a:rPr lang="en-US" sz="2000" i="1" dirty="0" err="1">
                <a:solidFill>
                  <a:schemeClr val="tx1"/>
                </a:solidFill>
              </a:rPr>
              <a:t>Backbrief</a:t>
            </a:r>
            <a:r>
              <a:rPr lang="en-US" sz="2000" i="1" dirty="0">
                <a:solidFill>
                  <a:schemeClr val="tx1"/>
                </a:solidFill>
              </a:rPr>
              <a:t> </a:t>
            </a:r>
            <a:r>
              <a:rPr lang="en-US" sz="2000" dirty="0">
                <a:solidFill>
                  <a:schemeClr val="tx1">
                    <a:lumMod val="65000"/>
                    <a:lumOff val="35000"/>
                  </a:schemeClr>
                </a:solidFill>
              </a:rPr>
              <a:t>(CDR (ret) Mike O’Neil)</a:t>
            </a:r>
          </a:p>
          <a:p>
            <a:pPr>
              <a:lnSpc>
                <a:spcPct val="100000"/>
              </a:lnSpc>
              <a:spcBef>
                <a:spcPts val="0"/>
              </a:spcBef>
              <a:spcAft>
                <a:spcPts val="1800"/>
              </a:spcAft>
              <a:buFont typeface="Courier New" panose="02070309020205020404" pitchFamily="49" charset="0"/>
              <a:buChar char="o"/>
            </a:pPr>
            <a:r>
              <a:rPr lang="en-US" sz="2000" dirty="0">
                <a:solidFill>
                  <a:schemeClr val="tx1">
                    <a:lumMod val="65000"/>
                    <a:lumOff val="35000"/>
                  </a:schemeClr>
                </a:solidFill>
              </a:rPr>
              <a:t>Gap 3/Topic 6: “</a:t>
            </a:r>
            <a:r>
              <a:rPr lang="en-US" sz="2000" i="1" dirty="0">
                <a:solidFill>
                  <a:schemeClr val="tx1"/>
                </a:solidFill>
              </a:rPr>
              <a:t>HSI Competency Model and	Course Alignment</a:t>
            </a:r>
            <a:r>
              <a:rPr lang="en-US" sz="2000" dirty="0">
                <a:solidFill>
                  <a:schemeClr val="tx1">
                    <a:lumMod val="65000"/>
                    <a:lumOff val="35000"/>
                  </a:schemeClr>
                </a:solidFill>
              </a:rPr>
              <a:t>” (</a:t>
            </a:r>
            <a:r>
              <a:rPr lang="en-US" sz="2000" dirty="0" err="1">
                <a:solidFill>
                  <a:schemeClr val="tx1">
                    <a:lumMod val="65000"/>
                    <a:lumOff val="35000"/>
                  </a:schemeClr>
                </a:solidFill>
              </a:rPr>
              <a:t>LtCol</a:t>
            </a:r>
            <a:r>
              <a:rPr lang="en-US" sz="2000" dirty="0">
                <a:solidFill>
                  <a:schemeClr val="tx1">
                    <a:lumMod val="65000"/>
                    <a:lumOff val="35000"/>
                  </a:schemeClr>
                </a:solidFill>
              </a:rPr>
              <a:t> Jon Schaafsma)</a:t>
            </a:r>
          </a:p>
          <a:p>
            <a:pPr>
              <a:lnSpc>
                <a:spcPct val="100000"/>
              </a:lnSpc>
              <a:spcBef>
                <a:spcPts val="0"/>
              </a:spcBef>
              <a:spcAft>
                <a:spcPts val="1800"/>
              </a:spcAft>
              <a:buFont typeface="Courier New" panose="02070309020205020404" pitchFamily="49" charset="0"/>
              <a:buChar char="o"/>
            </a:pPr>
            <a:r>
              <a:rPr lang="en-US" sz="2000" dirty="0">
                <a:solidFill>
                  <a:schemeClr val="tx1">
                    <a:lumMod val="65000"/>
                    <a:lumOff val="35000"/>
                  </a:schemeClr>
                </a:solidFill>
              </a:rPr>
              <a:t>Gap 3/Topic 7: “</a:t>
            </a:r>
            <a:r>
              <a:rPr lang="en-US" sz="2000" i="1" dirty="0">
                <a:solidFill>
                  <a:schemeClr val="tx1"/>
                </a:solidFill>
              </a:rPr>
              <a:t>DAU CLE062 HSI Module Update</a:t>
            </a:r>
            <a:r>
              <a:rPr lang="en-US" sz="2000" dirty="0">
                <a:solidFill>
                  <a:schemeClr val="tx1">
                    <a:lumMod val="65000"/>
                    <a:lumOff val="35000"/>
                  </a:schemeClr>
                </a:solidFill>
              </a:rPr>
              <a:t>” (LT Matt Nicholson)</a:t>
            </a:r>
          </a:p>
          <a:p>
            <a:pPr>
              <a:lnSpc>
                <a:spcPct val="100000"/>
              </a:lnSpc>
              <a:spcBef>
                <a:spcPts val="0"/>
              </a:spcBef>
              <a:spcAft>
                <a:spcPts val="1800"/>
              </a:spcAft>
              <a:buFont typeface="Courier New" panose="02070309020205020404" pitchFamily="49" charset="0"/>
              <a:buChar char="o"/>
            </a:pPr>
            <a:r>
              <a:rPr lang="en-US" sz="2000" dirty="0">
                <a:solidFill>
                  <a:schemeClr val="tx1">
                    <a:lumMod val="65000"/>
                    <a:lumOff val="35000"/>
                  </a:schemeClr>
                </a:solidFill>
              </a:rPr>
              <a:t>Gap 4/Topic 9: “</a:t>
            </a:r>
            <a:r>
              <a:rPr lang="en-US" sz="2000" i="1" dirty="0">
                <a:solidFill>
                  <a:schemeClr val="tx1"/>
                </a:solidFill>
              </a:rPr>
              <a:t>Capability Gap of a Standardized HSI Tool Repository</a:t>
            </a:r>
            <a:r>
              <a:rPr lang="en-US" sz="2000" dirty="0">
                <a:solidFill>
                  <a:schemeClr val="tx1">
                    <a:lumMod val="65000"/>
                    <a:lumOff val="35000"/>
                  </a:schemeClr>
                </a:solidFill>
              </a:rPr>
              <a:t>” (LT Austin Lugo)</a:t>
            </a:r>
          </a:p>
          <a:p>
            <a:pPr>
              <a:buFont typeface="Courier New" panose="02070309020205020404" pitchFamily="49" charset="0"/>
              <a:buChar char="o"/>
            </a:pPr>
            <a:endParaRPr lang="en-US" sz="2000" dirty="0">
              <a:solidFill>
                <a:schemeClr val="tx1">
                  <a:lumMod val="65000"/>
                  <a:lumOff val="35000"/>
                </a:schemeClr>
              </a:solidFill>
            </a:endParaRPr>
          </a:p>
          <a:p>
            <a:pPr>
              <a:buFont typeface="Courier New" panose="02070309020205020404" pitchFamily="49" charset="0"/>
              <a:buChar char="o"/>
            </a:pPr>
            <a:endParaRPr lang="en-US" sz="2000" dirty="0">
              <a:solidFill>
                <a:schemeClr val="tx1">
                  <a:lumMod val="65000"/>
                  <a:lumOff val="35000"/>
                </a:schemeClr>
              </a:solidFill>
            </a:endParaRPr>
          </a:p>
        </p:txBody>
      </p:sp>
      <p:sp>
        <p:nvSpPr>
          <p:cNvPr id="6" name="Slide Number Placeholder 5">
            <a:extLst>
              <a:ext uri="{FF2B5EF4-FFF2-40B4-BE49-F238E27FC236}">
                <a16:creationId xmlns:a16="http://schemas.microsoft.com/office/drawing/2014/main" id="{BD0D4E25-3501-574E-B0B9-5DDF83D4740C}"/>
              </a:ext>
            </a:extLst>
          </p:cNvPr>
          <p:cNvSpPr>
            <a:spLocks noGrp="1"/>
          </p:cNvSpPr>
          <p:nvPr>
            <p:ph type="sldNum" sz="quarter" idx="12"/>
          </p:nvPr>
        </p:nvSpPr>
        <p:spPr/>
        <p:txBody>
          <a:bodyPr/>
          <a:lstStyle/>
          <a:p>
            <a:fld id="{7F043A23-22EF-D24D-A1D1-C1291067CEBA}" type="slidenum">
              <a:rPr lang="en-US" smtClean="0"/>
              <a:t>3</a:t>
            </a:fld>
            <a:endParaRPr lang="en-US"/>
          </a:p>
        </p:txBody>
      </p:sp>
    </p:spTree>
    <p:extLst>
      <p:ext uri="{BB962C8B-B14F-4D97-AF65-F5344CB8AC3E}">
        <p14:creationId xmlns:p14="http://schemas.microsoft.com/office/powerpoint/2010/main" val="25455482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B3916D-1BC8-EC44-8DF1-E32C4DC92908}"/>
              </a:ext>
            </a:extLst>
          </p:cNvPr>
          <p:cNvSpPr>
            <a:spLocks noGrp="1"/>
          </p:cNvSpPr>
          <p:nvPr>
            <p:ph type="title"/>
          </p:nvPr>
        </p:nvSpPr>
        <p:spPr/>
        <p:txBody>
          <a:bodyPr/>
          <a:lstStyle/>
          <a:p>
            <a:r>
              <a:rPr lang="en-US" dirty="0"/>
              <a:t>Background</a:t>
            </a:r>
          </a:p>
        </p:txBody>
      </p:sp>
      <p:sp>
        <p:nvSpPr>
          <p:cNvPr id="5" name="Content Placeholder 4">
            <a:extLst>
              <a:ext uri="{FF2B5EF4-FFF2-40B4-BE49-F238E27FC236}">
                <a16:creationId xmlns:a16="http://schemas.microsoft.com/office/drawing/2014/main" id="{36EAE387-E3D0-994B-BD71-F2C33FC3D033}"/>
              </a:ext>
            </a:extLst>
          </p:cNvPr>
          <p:cNvSpPr>
            <a:spLocks noGrp="1"/>
          </p:cNvSpPr>
          <p:nvPr>
            <p:ph sz="half" idx="1"/>
          </p:nvPr>
        </p:nvSpPr>
        <p:spPr/>
        <p:txBody>
          <a:bodyPr/>
          <a:lstStyle/>
          <a:p>
            <a:r>
              <a:rPr lang="en-US" dirty="0"/>
              <a:t>Tying courseware to a community accepted competency model will allow for the identification of:</a:t>
            </a:r>
          </a:p>
          <a:p>
            <a:pPr marL="800100" lvl="1" indent="-342900">
              <a:buFont typeface="Arial" panose="020B0604020202020204" pitchFamily="34" charset="0"/>
              <a:buChar char="•"/>
            </a:pPr>
            <a:r>
              <a:rPr lang="en-US" dirty="0"/>
              <a:t>Knowledge, skills, abilities, and other attributes (KSAO) currently included in coursework</a:t>
            </a:r>
          </a:p>
          <a:p>
            <a:pPr marL="800100" lvl="1" indent="-342900">
              <a:buFont typeface="Arial" panose="020B0604020202020204" pitchFamily="34" charset="0"/>
              <a:buChar char="•"/>
            </a:pPr>
            <a:r>
              <a:rPr lang="en-US" dirty="0"/>
              <a:t>Gaps in current coursework with respect to necessary competencies</a:t>
            </a:r>
          </a:p>
          <a:p>
            <a:r>
              <a:rPr lang="en-US" dirty="0"/>
              <a:t>Which competency model is the best?</a:t>
            </a:r>
          </a:p>
          <a:p>
            <a:pPr marL="800100" lvl="1" indent="-342900">
              <a:buFont typeface="Arial" panose="020B0604020202020204" pitchFamily="34" charset="0"/>
              <a:buChar char="•"/>
            </a:pPr>
            <a:r>
              <a:rPr lang="en-US" dirty="0"/>
              <a:t>How detailed?</a:t>
            </a:r>
          </a:p>
          <a:p>
            <a:pPr marL="800100" lvl="1" indent="-342900">
              <a:buFont typeface="Arial" panose="020B0604020202020204" pitchFamily="34" charset="0"/>
              <a:buChar char="•"/>
            </a:pPr>
            <a:r>
              <a:rPr lang="en-US" dirty="0"/>
              <a:t>Levels of performance (e.g., Level I, II, and III; entry, intermediate, advanced, expert)</a:t>
            </a:r>
          </a:p>
          <a:p>
            <a:pPr marL="800100" lvl="1" indent="-342900">
              <a:buFont typeface="Arial" panose="020B0604020202020204" pitchFamily="34" charset="0"/>
              <a:buChar char="•"/>
            </a:pPr>
            <a:r>
              <a:rPr lang="en-US" dirty="0"/>
              <a:t>Exit criteria</a:t>
            </a:r>
          </a:p>
          <a:p>
            <a:pPr marL="800100" lvl="1" indent="-342900">
              <a:buFont typeface="Arial" panose="020B0604020202020204" pitchFamily="34" charset="0"/>
              <a:buChar char="•"/>
            </a:pPr>
            <a:endParaRPr lang="en-US" dirty="0"/>
          </a:p>
          <a:p>
            <a:pPr marL="800100" lvl="1" indent="-342900">
              <a:buFont typeface="Arial" panose="020B0604020202020204" pitchFamily="34" charset="0"/>
              <a:buChar char="•"/>
            </a:pPr>
            <a:endParaRPr lang="en-US" dirty="0"/>
          </a:p>
        </p:txBody>
      </p:sp>
      <p:sp>
        <p:nvSpPr>
          <p:cNvPr id="6" name="Slide Number Placeholder 5">
            <a:extLst>
              <a:ext uri="{FF2B5EF4-FFF2-40B4-BE49-F238E27FC236}">
                <a16:creationId xmlns:a16="http://schemas.microsoft.com/office/drawing/2014/main" id="{BD0D4E25-3501-574E-B0B9-5DDF83D4740C}"/>
              </a:ext>
            </a:extLst>
          </p:cNvPr>
          <p:cNvSpPr>
            <a:spLocks noGrp="1"/>
          </p:cNvSpPr>
          <p:nvPr>
            <p:ph type="sldNum" sz="quarter" idx="12"/>
          </p:nvPr>
        </p:nvSpPr>
        <p:spPr>
          <a:xfrm>
            <a:off x="11493982" y="6305269"/>
            <a:ext cx="420757"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043A23-22EF-D24D-A1D1-C1291067CEBA}"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4040486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B3916D-1BC8-EC44-8DF1-E32C4DC92908}"/>
              </a:ext>
            </a:extLst>
          </p:cNvPr>
          <p:cNvSpPr>
            <a:spLocks noGrp="1"/>
          </p:cNvSpPr>
          <p:nvPr>
            <p:ph type="title"/>
          </p:nvPr>
        </p:nvSpPr>
        <p:spPr/>
        <p:txBody>
          <a:bodyPr/>
          <a:lstStyle/>
          <a:p>
            <a:r>
              <a:rPr lang="en-US" dirty="0"/>
              <a:t>Coursework Review</a:t>
            </a:r>
          </a:p>
        </p:txBody>
      </p:sp>
      <p:sp>
        <p:nvSpPr>
          <p:cNvPr id="5" name="Content Placeholder 4">
            <a:extLst>
              <a:ext uri="{FF2B5EF4-FFF2-40B4-BE49-F238E27FC236}">
                <a16:creationId xmlns:a16="http://schemas.microsoft.com/office/drawing/2014/main" id="{36EAE387-E3D0-994B-BD71-F2C33FC3D033}"/>
              </a:ext>
            </a:extLst>
          </p:cNvPr>
          <p:cNvSpPr>
            <a:spLocks noGrp="1"/>
          </p:cNvSpPr>
          <p:nvPr>
            <p:ph sz="half" idx="1"/>
          </p:nvPr>
        </p:nvSpPr>
        <p:spPr/>
        <p:txBody>
          <a:bodyPr>
            <a:normAutofit fontScale="70000" lnSpcReduction="20000"/>
          </a:bodyPr>
          <a:lstStyle/>
          <a:p>
            <a:r>
              <a:rPr lang="en-US" dirty="0"/>
              <a:t>Over 100 HSI and HSI-related courses across the institutions</a:t>
            </a:r>
          </a:p>
          <a:p>
            <a:r>
              <a:rPr lang="en-US" dirty="0"/>
              <a:t>Naval Postgraduate School</a:t>
            </a:r>
          </a:p>
          <a:p>
            <a:pPr marL="800100" lvl="1" indent="-342900">
              <a:buFont typeface="Arial" panose="020B0604020202020204" pitchFamily="34" charset="0"/>
              <a:buChar char="•"/>
            </a:pPr>
            <a:r>
              <a:rPr lang="en-US" dirty="0"/>
              <a:t>16 total courses for Master of Human Systems Integration</a:t>
            </a:r>
          </a:p>
          <a:p>
            <a:pPr marL="800100" lvl="1" indent="-342900">
              <a:buFont typeface="Arial" panose="020B0604020202020204" pitchFamily="34" charset="0"/>
              <a:buChar char="•"/>
            </a:pPr>
            <a:r>
              <a:rPr lang="en-US" dirty="0"/>
              <a:t>4 courses for Certificate in Human Systems Integration</a:t>
            </a:r>
          </a:p>
          <a:p>
            <a:r>
              <a:rPr lang="en-US" dirty="0"/>
              <a:t>Air Force Institute of Technology</a:t>
            </a:r>
          </a:p>
          <a:p>
            <a:pPr marL="800100" lvl="1" indent="-342900">
              <a:buFont typeface="Arial" panose="020B0604020202020204" pitchFamily="34" charset="0"/>
              <a:buChar char="•"/>
            </a:pPr>
            <a:r>
              <a:rPr lang="en-US" dirty="0"/>
              <a:t>SYS-169 Introduction to Human Systems Integration</a:t>
            </a:r>
          </a:p>
          <a:p>
            <a:pPr marL="800100" lvl="1" indent="-342900">
              <a:buFont typeface="Arial" panose="020B0604020202020204" pitchFamily="34" charset="0"/>
              <a:buChar char="•"/>
            </a:pPr>
            <a:r>
              <a:rPr lang="en-US" dirty="0"/>
              <a:t>SYS-269 Human Systems Integration in Acquisition</a:t>
            </a:r>
          </a:p>
          <a:p>
            <a:pPr marL="800100" lvl="1" indent="-342900">
              <a:buFont typeface="Arial" panose="020B0604020202020204" pitchFamily="34" charset="0"/>
              <a:buChar char="•"/>
            </a:pPr>
            <a:r>
              <a:rPr lang="en-US" dirty="0"/>
              <a:t>Certificate program pending</a:t>
            </a:r>
          </a:p>
          <a:p>
            <a:r>
              <a:rPr lang="en-US" dirty="0"/>
              <a:t>Defense Acquisition University</a:t>
            </a:r>
          </a:p>
          <a:p>
            <a:pPr marL="800100" lvl="1" indent="-342900">
              <a:buFont typeface="Arial" panose="020B0604020202020204" pitchFamily="34" charset="0"/>
              <a:buChar char="•"/>
            </a:pPr>
            <a:r>
              <a:rPr lang="en-US" dirty="0"/>
              <a:t>Multiple HSI-related courses</a:t>
            </a:r>
          </a:p>
          <a:p>
            <a:pPr marL="800100" lvl="1" indent="-342900">
              <a:buFont typeface="Arial" panose="020B0604020202020204" pitchFamily="34" charset="0"/>
              <a:buChar char="•"/>
            </a:pPr>
            <a:r>
              <a:rPr lang="en-US" dirty="0"/>
              <a:t>CLE-062 Human Systems Integration</a:t>
            </a:r>
          </a:p>
          <a:p>
            <a:r>
              <a:rPr lang="en-US" dirty="0"/>
              <a:t>Not included</a:t>
            </a:r>
          </a:p>
          <a:p>
            <a:pPr marL="800100" lvl="1" indent="-342900">
              <a:buFont typeface="Arial" panose="020B0604020202020204" pitchFamily="34" charset="0"/>
              <a:buChar char="•"/>
            </a:pPr>
            <a:r>
              <a:rPr lang="en-US" dirty="0"/>
              <a:t>Virginia Tech (certificate program)</a:t>
            </a:r>
          </a:p>
          <a:p>
            <a:pPr marL="800100" lvl="1" indent="-342900">
              <a:buFont typeface="Arial" panose="020B0604020202020204" pitchFamily="34" charset="0"/>
              <a:buChar char="•"/>
            </a:pPr>
            <a:r>
              <a:rPr lang="en-US" dirty="0"/>
              <a:t>Georgia Tech (HSI courses related to DoD acquisition)</a:t>
            </a:r>
          </a:p>
          <a:p>
            <a:pPr marL="800100" lvl="1" indent="-342900">
              <a:buFont typeface="Arial" panose="020B0604020202020204" pitchFamily="34" charset="0"/>
              <a:buChar char="•"/>
            </a:pPr>
            <a:r>
              <a:rPr lang="en-US" dirty="0"/>
              <a:t>FAA</a:t>
            </a:r>
          </a:p>
          <a:p>
            <a:pPr marL="800100" lvl="1" indent="-342900">
              <a:buFont typeface="Arial" panose="020B0604020202020204" pitchFamily="34" charset="0"/>
              <a:buChar char="•"/>
            </a:pPr>
            <a:r>
              <a:rPr lang="en-US" dirty="0"/>
              <a:t>NASA</a:t>
            </a:r>
          </a:p>
          <a:p>
            <a:pPr marL="800100" lvl="1" indent="-342900">
              <a:buFont typeface="Arial" panose="020B0604020202020204" pitchFamily="34" charset="0"/>
              <a:buChar char="•"/>
            </a:pPr>
            <a:r>
              <a:rPr lang="en-US" dirty="0"/>
              <a:t>Others?</a:t>
            </a:r>
          </a:p>
          <a:p>
            <a:pPr marL="800100" lvl="1" indent="-342900">
              <a:buFont typeface="Arial" panose="020B0604020202020204" pitchFamily="34" charset="0"/>
              <a:buChar char="•"/>
            </a:pPr>
            <a:endParaRPr lang="en-US" dirty="0"/>
          </a:p>
          <a:p>
            <a:pPr marL="800100" lvl="1" indent="-342900">
              <a:buFont typeface="Arial" panose="020B0604020202020204" pitchFamily="34" charset="0"/>
              <a:buChar char="•"/>
            </a:pPr>
            <a:endParaRPr lang="en-US" dirty="0"/>
          </a:p>
        </p:txBody>
      </p:sp>
      <p:sp>
        <p:nvSpPr>
          <p:cNvPr id="6" name="Slide Number Placeholder 5">
            <a:extLst>
              <a:ext uri="{FF2B5EF4-FFF2-40B4-BE49-F238E27FC236}">
                <a16:creationId xmlns:a16="http://schemas.microsoft.com/office/drawing/2014/main" id="{BD0D4E25-3501-574E-B0B9-5DDF83D4740C}"/>
              </a:ext>
            </a:extLst>
          </p:cNvPr>
          <p:cNvSpPr>
            <a:spLocks noGrp="1"/>
          </p:cNvSpPr>
          <p:nvPr>
            <p:ph type="sldNum" sz="quarter" idx="12"/>
          </p:nvPr>
        </p:nvSpPr>
        <p:spPr>
          <a:xfrm>
            <a:off x="11493982" y="6305269"/>
            <a:ext cx="420757"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043A23-22EF-D24D-A1D1-C1291067CEBA}"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2383344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12710C-C782-EA41-8530-97EFD49BE547}"/>
              </a:ext>
            </a:extLst>
          </p:cNvPr>
          <p:cNvSpPr>
            <a:spLocks noGrp="1"/>
          </p:cNvSpPr>
          <p:nvPr>
            <p:ph type="title"/>
          </p:nvPr>
        </p:nvSpPr>
        <p:spPr>
          <a:xfrm>
            <a:off x="838199" y="240748"/>
            <a:ext cx="9439141" cy="880578"/>
          </a:xfrm>
        </p:spPr>
        <p:txBody>
          <a:bodyPr>
            <a:normAutofit/>
          </a:bodyPr>
          <a:lstStyle/>
          <a:p>
            <a:r>
              <a:rPr lang="en-US" dirty="0"/>
              <a:t>Sample Competency Model</a:t>
            </a:r>
          </a:p>
        </p:txBody>
      </p:sp>
      <p:sp>
        <p:nvSpPr>
          <p:cNvPr id="6" name="Subtitle 5">
            <a:extLst>
              <a:ext uri="{FF2B5EF4-FFF2-40B4-BE49-F238E27FC236}">
                <a16:creationId xmlns:a16="http://schemas.microsoft.com/office/drawing/2014/main" id="{5C2F9278-A075-9345-936C-317FEA1CE065}"/>
              </a:ext>
            </a:extLst>
          </p:cNvPr>
          <p:cNvSpPr>
            <a:spLocks noGrp="1"/>
          </p:cNvSpPr>
          <p:nvPr>
            <p:ph type="subTitle" idx="10"/>
          </p:nvPr>
        </p:nvSpPr>
        <p:spPr>
          <a:xfrm>
            <a:off x="746973" y="1642727"/>
            <a:ext cx="5254581" cy="4505256"/>
          </a:xfrm>
        </p:spPr>
        <p:txBody>
          <a:bodyPr>
            <a:normAutofit lnSpcReduction="10000"/>
          </a:bodyPr>
          <a:lstStyle/>
          <a:p>
            <a:pPr>
              <a:lnSpc>
                <a:spcPct val="150000"/>
              </a:lnSpc>
            </a:pPr>
            <a:r>
              <a:rPr lang="en-US" sz="1800" dirty="0"/>
              <a:t>This sample from the competency model developed during the research of this topic ties courseware from NPS, AFIT, and DAU to “Level I” performance. It is a variation of the DHS model but altered to align with the defense acquisition lifecycle. The specific HSI competencies are examples of those that could fall within the Technology Maturation and Risk Reduction phase of the defense acquisition lifecycle. </a:t>
            </a:r>
          </a:p>
        </p:txBody>
      </p:sp>
      <p:sp>
        <p:nvSpPr>
          <p:cNvPr id="7" name="Slide Number Placeholder 6">
            <a:extLst>
              <a:ext uri="{FF2B5EF4-FFF2-40B4-BE49-F238E27FC236}">
                <a16:creationId xmlns:a16="http://schemas.microsoft.com/office/drawing/2014/main" id="{4E7F3340-E0FA-F54B-A8FD-7800A6C3DA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043A23-22EF-D24D-A1D1-C1291067CEBA}"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pic>
        <p:nvPicPr>
          <p:cNvPr id="8" name="Content Placeholder 7"/>
          <p:cNvPicPr>
            <a:picLocks noGrp="1"/>
          </p:cNvPicPr>
          <p:nvPr>
            <p:ph sz="half" idx="1"/>
          </p:nvPr>
        </p:nvPicPr>
        <p:blipFill>
          <a:blip r:embed="rId2"/>
          <a:stretch>
            <a:fillRect/>
          </a:stretch>
        </p:blipFill>
        <p:spPr>
          <a:xfrm>
            <a:off x="6359525" y="1642727"/>
            <a:ext cx="4962525" cy="4505256"/>
          </a:xfrm>
          <a:prstGeom prst="rect">
            <a:avLst/>
          </a:prstGeom>
        </p:spPr>
      </p:pic>
    </p:spTree>
    <p:extLst>
      <p:ext uri="{BB962C8B-B14F-4D97-AF65-F5344CB8AC3E}">
        <p14:creationId xmlns:p14="http://schemas.microsoft.com/office/powerpoint/2010/main" val="835994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B3916D-1BC8-EC44-8DF1-E32C4DC92908}"/>
              </a:ext>
            </a:extLst>
          </p:cNvPr>
          <p:cNvSpPr>
            <a:spLocks noGrp="1"/>
          </p:cNvSpPr>
          <p:nvPr>
            <p:ph type="title"/>
          </p:nvPr>
        </p:nvSpPr>
        <p:spPr/>
        <p:txBody>
          <a:bodyPr>
            <a:normAutofit/>
          </a:bodyPr>
          <a:lstStyle/>
          <a:p>
            <a:r>
              <a:rPr lang="en-US" dirty="0"/>
              <a:t>Recommendations</a:t>
            </a:r>
          </a:p>
        </p:txBody>
      </p:sp>
      <p:sp>
        <p:nvSpPr>
          <p:cNvPr id="5" name="Content Placeholder 4">
            <a:extLst>
              <a:ext uri="{FF2B5EF4-FFF2-40B4-BE49-F238E27FC236}">
                <a16:creationId xmlns:a16="http://schemas.microsoft.com/office/drawing/2014/main" id="{36EAE387-E3D0-994B-BD71-F2C33FC3D033}"/>
              </a:ext>
            </a:extLst>
          </p:cNvPr>
          <p:cNvSpPr>
            <a:spLocks noGrp="1"/>
          </p:cNvSpPr>
          <p:nvPr>
            <p:ph sz="half" idx="1"/>
          </p:nvPr>
        </p:nvSpPr>
        <p:spPr/>
        <p:txBody>
          <a:bodyPr/>
          <a:lstStyle/>
          <a:p>
            <a:r>
              <a:rPr lang="en-US" dirty="0"/>
              <a:t>Engage with personnel involved in Topic 8 to develop community accepted competency model</a:t>
            </a:r>
          </a:p>
          <a:p>
            <a:r>
              <a:rPr lang="en-US" dirty="0"/>
              <a:t>Include sufficient detail to determine contribution of individual courses across the institutions</a:t>
            </a:r>
          </a:p>
          <a:p>
            <a:r>
              <a:rPr lang="en-US" dirty="0"/>
              <a:t>Reference the Defense Acquisition Framework and the USAF HSI Framework to aid in identifying valid HSI competencies</a:t>
            </a:r>
          </a:p>
          <a:p>
            <a:endParaRPr lang="en-US" dirty="0"/>
          </a:p>
        </p:txBody>
      </p:sp>
      <p:sp>
        <p:nvSpPr>
          <p:cNvPr id="6" name="Slide Number Placeholder 5">
            <a:extLst>
              <a:ext uri="{FF2B5EF4-FFF2-40B4-BE49-F238E27FC236}">
                <a16:creationId xmlns:a16="http://schemas.microsoft.com/office/drawing/2014/main" id="{BD0D4E25-3501-574E-B0B9-5DDF83D4740C}"/>
              </a:ext>
            </a:extLst>
          </p:cNvPr>
          <p:cNvSpPr>
            <a:spLocks noGrp="1"/>
          </p:cNvSpPr>
          <p:nvPr>
            <p:ph type="sldNum" sz="quarter" idx="12"/>
          </p:nvPr>
        </p:nvSpPr>
        <p:spPr>
          <a:xfrm>
            <a:off x="11493982" y="6305269"/>
            <a:ext cx="420757"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043A23-22EF-D24D-A1D1-C1291067CEBA}"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6097143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91019-4F40-094C-8B28-21062CA87027}"/>
              </a:ext>
            </a:extLst>
          </p:cNvPr>
          <p:cNvSpPr>
            <a:spLocks noGrp="1"/>
          </p:cNvSpPr>
          <p:nvPr>
            <p:ph type="ctrTitle"/>
          </p:nvPr>
        </p:nvSpPr>
        <p:spPr/>
        <p:txBody>
          <a:bodyPr/>
          <a:lstStyle/>
          <a:p>
            <a:r>
              <a:rPr lang="en-US" dirty="0"/>
              <a:t>DAU CLE062 </a:t>
            </a:r>
            <a:br>
              <a:rPr lang="en-US" dirty="0"/>
            </a:br>
            <a:r>
              <a:rPr lang="en-US" dirty="0"/>
              <a:t>HSI Module Update</a:t>
            </a:r>
            <a:br>
              <a:rPr lang="en-US" dirty="0"/>
            </a:br>
            <a:endParaRPr lang="en-US" dirty="0"/>
          </a:p>
        </p:txBody>
      </p:sp>
      <p:sp>
        <p:nvSpPr>
          <p:cNvPr id="3" name="Subtitle 2">
            <a:extLst>
              <a:ext uri="{FF2B5EF4-FFF2-40B4-BE49-F238E27FC236}">
                <a16:creationId xmlns:a16="http://schemas.microsoft.com/office/drawing/2014/main" id="{F942CE59-574E-384E-A40D-12CA404FAC8B}"/>
              </a:ext>
            </a:extLst>
          </p:cNvPr>
          <p:cNvSpPr>
            <a:spLocks noGrp="1"/>
          </p:cNvSpPr>
          <p:nvPr>
            <p:ph type="subTitle" idx="1"/>
          </p:nvPr>
        </p:nvSpPr>
        <p:spPr/>
        <p:txBody>
          <a:bodyPr/>
          <a:lstStyle/>
          <a:p>
            <a:r>
              <a:rPr lang="en-US" dirty="0"/>
              <a:t>Matthew C. Nicholson</a:t>
            </a:r>
          </a:p>
          <a:p>
            <a:r>
              <a:rPr lang="en-US" dirty="0"/>
              <a:t>OA4415/ Summer 2019</a:t>
            </a:r>
          </a:p>
          <a:p>
            <a:r>
              <a:rPr lang="en-US" dirty="0"/>
              <a:t>13 Nov 2019</a:t>
            </a:r>
          </a:p>
        </p:txBody>
      </p:sp>
    </p:spTree>
    <p:extLst>
      <p:ext uri="{BB962C8B-B14F-4D97-AF65-F5344CB8AC3E}">
        <p14:creationId xmlns:p14="http://schemas.microsoft.com/office/powerpoint/2010/main" val="1251521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B3916D-1BC8-EC44-8DF1-E32C4DC92908}"/>
              </a:ext>
            </a:extLst>
          </p:cNvPr>
          <p:cNvSpPr>
            <a:spLocks noGrp="1"/>
          </p:cNvSpPr>
          <p:nvPr>
            <p:ph type="title"/>
          </p:nvPr>
        </p:nvSpPr>
        <p:spPr/>
        <p:txBody>
          <a:bodyPr/>
          <a:lstStyle/>
          <a:p>
            <a:r>
              <a:rPr lang="en-US" dirty="0"/>
              <a:t>Game Plan</a:t>
            </a:r>
          </a:p>
        </p:txBody>
      </p:sp>
      <p:sp>
        <p:nvSpPr>
          <p:cNvPr id="5" name="Content Placeholder 4">
            <a:extLst>
              <a:ext uri="{FF2B5EF4-FFF2-40B4-BE49-F238E27FC236}">
                <a16:creationId xmlns:a16="http://schemas.microsoft.com/office/drawing/2014/main" id="{36EAE387-E3D0-994B-BD71-F2C33FC3D033}"/>
              </a:ext>
            </a:extLst>
          </p:cNvPr>
          <p:cNvSpPr>
            <a:spLocks noGrp="1"/>
          </p:cNvSpPr>
          <p:nvPr>
            <p:ph sz="half" idx="1"/>
          </p:nvPr>
        </p:nvSpPr>
        <p:spPr/>
        <p:txBody>
          <a:bodyPr/>
          <a:lstStyle/>
          <a:p>
            <a:r>
              <a:rPr lang="en-US" dirty="0"/>
              <a:t>L1 first</a:t>
            </a:r>
          </a:p>
          <a:p>
            <a:pPr lvl="1"/>
            <a:r>
              <a:rPr lang="en-US" dirty="0"/>
              <a:t>- Largest lesson plan</a:t>
            </a:r>
          </a:p>
          <a:p>
            <a:pPr lvl="1"/>
            <a:r>
              <a:rPr lang="en-US" dirty="0"/>
              <a:t>- Core content of entire module</a:t>
            </a:r>
          </a:p>
          <a:p>
            <a:r>
              <a:rPr lang="en-US" dirty="0"/>
              <a:t>L2 </a:t>
            </a:r>
            <a:r>
              <a:rPr lang="en-US" dirty="0">
                <a:sym typeface="Wingdings" panose="05000000000000000000" pitchFamily="2" charset="2"/>
              </a:rPr>
              <a:t> L3  L0  L4</a:t>
            </a:r>
          </a:p>
          <a:p>
            <a:pPr lvl="1"/>
            <a:r>
              <a:rPr lang="en-US" dirty="0">
                <a:sym typeface="Wingdings" panose="05000000000000000000" pitchFamily="2" charset="2"/>
              </a:rPr>
              <a:t>- Develop the bulk learning material</a:t>
            </a:r>
          </a:p>
          <a:p>
            <a:pPr lvl="1"/>
            <a:r>
              <a:rPr lang="en-US" dirty="0">
                <a:sym typeface="Wingdings" panose="05000000000000000000" pitchFamily="2" charset="2"/>
              </a:rPr>
              <a:t>- Adjust L0 and L4 based on changes</a:t>
            </a:r>
          </a:p>
          <a:p>
            <a:r>
              <a:rPr lang="en-US" dirty="0">
                <a:sym typeface="Wingdings" panose="05000000000000000000" pitchFamily="2" charset="2"/>
              </a:rPr>
              <a:t>Periodic collaborative reviews</a:t>
            </a:r>
          </a:p>
          <a:p>
            <a:pPr lvl="1"/>
            <a:r>
              <a:rPr lang="en-US" dirty="0">
                <a:sym typeface="Wingdings" panose="05000000000000000000" pitchFamily="2" charset="2"/>
              </a:rPr>
              <a:t>- Review content, review graphics, consolidate</a:t>
            </a:r>
            <a:endParaRPr lang="en-US" dirty="0"/>
          </a:p>
        </p:txBody>
      </p:sp>
      <p:sp>
        <p:nvSpPr>
          <p:cNvPr id="6" name="Slide Number Placeholder 5">
            <a:extLst>
              <a:ext uri="{FF2B5EF4-FFF2-40B4-BE49-F238E27FC236}">
                <a16:creationId xmlns:a16="http://schemas.microsoft.com/office/drawing/2014/main" id="{BD0D4E25-3501-574E-B0B9-5DDF83D4740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043A23-22EF-D24D-A1D1-C1291067CEBA}"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6059587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7FE7D-C391-44DC-B744-9301F140818E}"/>
              </a:ext>
            </a:extLst>
          </p:cNvPr>
          <p:cNvSpPr>
            <a:spLocks noGrp="1"/>
          </p:cNvSpPr>
          <p:nvPr>
            <p:ph type="title"/>
          </p:nvPr>
        </p:nvSpPr>
        <p:spPr/>
        <p:txBody>
          <a:bodyPr/>
          <a:lstStyle/>
          <a:p>
            <a:r>
              <a:rPr lang="en-US" dirty="0"/>
              <a:t>Tools &amp; Resources</a:t>
            </a:r>
          </a:p>
        </p:txBody>
      </p:sp>
      <p:sp>
        <p:nvSpPr>
          <p:cNvPr id="3" name="Content Placeholder 2">
            <a:extLst>
              <a:ext uri="{FF2B5EF4-FFF2-40B4-BE49-F238E27FC236}">
                <a16:creationId xmlns:a16="http://schemas.microsoft.com/office/drawing/2014/main" id="{73B0A905-ED4B-44BA-BC47-0EAADBA37C42}"/>
              </a:ext>
            </a:extLst>
          </p:cNvPr>
          <p:cNvSpPr>
            <a:spLocks noGrp="1"/>
          </p:cNvSpPr>
          <p:nvPr>
            <p:ph sz="half" idx="1"/>
          </p:nvPr>
        </p:nvSpPr>
        <p:spPr/>
        <p:txBody>
          <a:bodyPr/>
          <a:lstStyle/>
          <a:p>
            <a:r>
              <a:rPr lang="en-US" dirty="0"/>
              <a:t>CRM: Comment Resolution Matrix</a:t>
            </a:r>
          </a:p>
          <a:p>
            <a:pPr lvl="1"/>
            <a:r>
              <a:rPr lang="en-US" dirty="0"/>
              <a:t>- Provide standard format</a:t>
            </a:r>
          </a:p>
          <a:p>
            <a:pPr lvl="1"/>
            <a:r>
              <a:rPr lang="en-US" dirty="0"/>
              <a:t>- Classification of comments</a:t>
            </a:r>
          </a:p>
          <a:p>
            <a:pPr lvl="1"/>
            <a:r>
              <a:rPr lang="en-US" dirty="0"/>
              <a:t>- Track suggested changes</a:t>
            </a:r>
          </a:p>
          <a:p>
            <a:pPr lvl="1"/>
            <a:r>
              <a:rPr lang="en-US" dirty="0"/>
              <a:t>- Rationale for recommended change</a:t>
            </a:r>
          </a:p>
          <a:p>
            <a:pPr lvl="1"/>
            <a:r>
              <a:rPr lang="en-US" dirty="0"/>
              <a:t>- Adjudication and rationale</a:t>
            </a:r>
          </a:p>
          <a:p>
            <a:endParaRPr lang="en-US" dirty="0"/>
          </a:p>
        </p:txBody>
      </p:sp>
      <p:sp>
        <p:nvSpPr>
          <p:cNvPr id="4" name="Slide Number Placeholder 3"/>
          <p:cNvSpPr>
            <a:spLocks noGrp="1"/>
          </p:cNvSpPr>
          <p:nvPr>
            <p:ph type="sldNum" sz="quarter" idx="12"/>
          </p:nvPr>
        </p:nvSpPr>
        <p:spPr/>
        <p:txBody>
          <a:bodyPr/>
          <a:lstStyle/>
          <a:p>
            <a:fld id="{7F043A23-22EF-D24D-A1D1-C1291067CEBA}" type="slidenum">
              <a:rPr lang="en-US" smtClean="0"/>
              <a:t>36</a:t>
            </a:fld>
            <a:endParaRPr lang="en-US"/>
          </a:p>
        </p:txBody>
      </p:sp>
    </p:spTree>
    <p:extLst>
      <p:ext uri="{BB962C8B-B14F-4D97-AF65-F5344CB8AC3E}">
        <p14:creationId xmlns:p14="http://schemas.microsoft.com/office/powerpoint/2010/main" val="2056092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0A20B-8649-4AF0-A820-E7D4E6FF8BC4}"/>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1EB4B9B2-C72F-4D69-AAF6-4512D7339A7A}"/>
              </a:ext>
            </a:extLst>
          </p:cNvPr>
          <p:cNvSpPr>
            <a:spLocks noGrp="1"/>
          </p:cNvSpPr>
          <p:nvPr>
            <p:ph sz="half" idx="1"/>
          </p:nvPr>
        </p:nvSpPr>
        <p:spPr/>
        <p:txBody>
          <a:bodyPr/>
          <a:lstStyle/>
          <a:p>
            <a:r>
              <a:rPr lang="en-US" dirty="0"/>
              <a:t>10 weeks</a:t>
            </a:r>
          </a:p>
          <a:p>
            <a:r>
              <a:rPr lang="en-US" dirty="0"/>
              <a:t>8 review meetings</a:t>
            </a:r>
          </a:p>
          <a:p>
            <a:r>
              <a:rPr lang="en-US" dirty="0"/>
              <a:t>5 updated modules</a:t>
            </a:r>
          </a:p>
          <a:p>
            <a:pPr lvl="1"/>
            <a:r>
              <a:rPr lang="en-US" dirty="0"/>
              <a:t>- 160 total changes</a:t>
            </a:r>
          </a:p>
          <a:p>
            <a:pPr marL="1257300" lvl="2" indent="-342900">
              <a:buFont typeface="Courier New" panose="02070309020205020404" pitchFamily="49" charset="0"/>
              <a:buChar char="o"/>
            </a:pPr>
            <a:r>
              <a:rPr lang="en-US" dirty="0"/>
              <a:t>95 to L1 (60%)</a:t>
            </a:r>
          </a:p>
          <a:p>
            <a:pPr marL="1257300" lvl="2" indent="-342900">
              <a:buFont typeface="Courier New" panose="02070309020205020404" pitchFamily="49" charset="0"/>
              <a:buChar char="o"/>
            </a:pPr>
            <a:r>
              <a:rPr lang="en-US" dirty="0"/>
              <a:t>40 new pictures/graphics</a:t>
            </a:r>
          </a:p>
          <a:p>
            <a:endParaRPr lang="en-US" dirty="0"/>
          </a:p>
        </p:txBody>
      </p:sp>
      <p:sp>
        <p:nvSpPr>
          <p:cNvPr id="4" name="Slide Number Placeholder 3"/>
          <p:cNvSpPr>
            <a:spLocks noGrp="1"/>
          </p:cNvSpPr>
          <p:nvPr>
            <p:ph type="sldNum" sz="quarter" idx="12"/>
          </p:nvPr>
        </p:nvSpPr>
        <p:spPr/>
        <p:txBody>
          <a:bodyPr/>
          <a:lstStyle/>
          <a:p>
            <a:fld id="{7F043A23-22EF-D24D-A1D1-C1291067CEBA}" type="slidenum">
              <a:rPr lang="en-US" smtClean="0"/>
              <a:t>37</a:t>
            </a:fld>
            <a:endParaRPr lang="en-US"/>
          </a:p>
        </p:txBody>
      </p:sp>
    </p:spTree>
    <p:extLst>
      <p:ext uri="{BB962C8B-B14F-4D97-AF65-F5344CB8AC3E}">
        <p14:creationId xmlns:p14="http://schemas.microsoft.com/office/powerpoint/2010/main" val="15698971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67163-6793-4DD3-BC67-641A2F0F24BF}"/>
              </a:ext>
            </a:extLst>
          </p:cNvPr>
          <p:cNvSpPr>
            <a:spLocks noGrp="1"/>
          </p:cNvSpPr>
          <p:nvPr>
            <p:ph type="title"/>
          </p:nvPr>
        </p:nvSpPr>
        <p:spPr/>
        <p:txBody>
          <a:bodyPr/>
          <a:lstStyle/>
          <a:p>
            <a:r>
              <a:rPr lang="en-US" dirty="0"/>
              <a:t>Showcase</a:t>
            </a:r>
          </a:p>
        </p:txBody>
      </p:sp>
      <p:pic>
        <p:nvPicPr>
          <p:cNvPr id="7" name="Content Placeholder 6">
            <a:extLst>
              <a:ext uri="{FF2B5EF4-FFF2-40B4-BE49-F238E27FC236}">
                <a16:creationId xmlns:a16="http://schemas.microsoft.com/office/drawing/2014/main" id="{4798A8F8-96F3-48C0-AECC-E7D9A56EEED5}"/>
              </a:ext>
            </a:extLst>
          </p:cNvPr>
          <p:cNvPicPr>
            <a:picLocks noGrp="1" noChangeAspect="1"/>
          </p:cNvPicPr>
          <p:nvPr>
            <p:ph sz="half" idx="1"/>
          </p:nvPr>
        </p:nvPicPr>
        <p:blipFill>
          <a:blip r:embed="rId2"/>
          <a:stretch>
            <a:fillRect/>
          </a:stretch>
        </p:blipFill>
        <p:spPr>
          <a:xfrm>
            <a:off x="2917074" y="1501775"/>
            <a:ext cx="5938752" cy="4675188"/>
          </a:xfrm>
          <a:prstGeom prst="rect">
            <a:avLst/>
          </a:prstGeom>
        </p:spPr>
      </p:pic>
      <p:sp>
        <p:nvSpPr>
          <p:cNvPr id="3" name="Slide Number Placeholder 2"/>
          <p:cNvSpPr>
            <a:spLocks noGrp="1"/>
          </p:cNvSpPr>
          <p:nvPr>
            <p:ph type="sldNum" sz="quarter" idx="12"/>
          </p:nvPr>
        </p:nvSpPr>
        <p:spPr/>
        <p:txBody>
          <a:bodyPr/>
          <a:lstStyle/>
          <a:p>
            <a:fld id="{7F043A23-22EF-D24D-A1D1-C1291067CEBA}" type="slidenum">
              <a:rPr lang="en-US" smtClean="0"/>
              <a:t>38</a:t>
            </a:fld>
            <a:endParaRPr lang="en-US"/>
          </a:p>
        </p:txBody>
      </p:sp>
    </p:spTree>
    <p:extLst>
      <p:ext uri="{BB962C8B-B14F-4D97-AF65-F5344CB8AC3E}">
        <p14:creationId xmlns:p14="http://schemas.microsoft.com/office/powerpoint/2010/main" val="15817473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584CA-6AA9-44A1-81B2-50DE1BC164E0}"/>
              </a:ext>
            </a:extLst>
          </p:cNvPr>
          <p:cNvSpPr>
            <a:spLocks noGrp="1"/>
          </p:cNvSpPr>
          <p:nvPr>
            <p:ph type="title"/>
          </p:nvPr>
        </p:nvSpPr>
        <p:spPr/>
        <p:txBody>
          <a:bodyPr/>
          <a:lstStyle/>
          <a:p>
            <a:r>
              <a:rPr lang="en-US" dirty="0"/>
              <a:t>Showcase</a:t>
            </a:r>
          </a:p>
        </p:txBody>
      </p:sp>
      <p:pic>
        <p:nvPicPr>
          <p:cNvPr id="4" name="Content Placeholder 3">
            <a:extLst>
              <a:ext uri="{FF2B5EF4-FFF2-40B4-BE49-F238E27FC236}">
                <a16:creationId xmlns:a16="http://schemas.microsoft.com/office/drawing/2014/main" id="{5E8784E7-2DA6-4EE5-B6FB-D903B894CE1B}"/>
              </a:ext>
            </a:extLst>
          </p:cNvPr>
          <p:cNvPicPr>
            <a:picLocks noGrp="1" noChangeAspect="1"/>
          </p:cNvPicPr>
          <p:nvPr>
            <p:ph sz="half" idx="1"/>
          </p:nvPr>
        </p:nvPicPr>
        <p:blipFill>
          <a:blip r:embed="rId2"/>
          <a:stretch>
            <a:fillRect/>
          </a:stretch>
        </p:blipFill>
        <p:spPr>
          <a:xfrm>
            <a:off x="2850332" y="1811868"/>
            <a:ext cx="6491335" cy="4345210"/>
          </a:xfrm>
          <a:prstGeom prst="rect">
            <a:avLst/>
          </a:prstGeom>
        </p:spPr>
      </p:pic>
      <p:sp>
        <p:nvSpPr>
          <p:cNvPr id="3" name="Slide Number Placeholder 2"/>
          <p:cNvSpPr>
            <a:spLocks noGrp="1"/>
          </p:cNvSpPr>
          <p:nvPr>
            <p:ph type="sldNum" sz="quarter" idx="12"/>
          </p:nvPr>
        </p:nvSpPr>
        <p:spPr/>
        <p:txBody>
          <a:bodyPr/>
          <a:lstStyle/>
          <a:p>
            <a:fld id="{7F043A23-22EF-D24D-A1D1-C1291067CEBA}" type="slidenum">
              <a:rPr lang="en-US" smtClean="0"/>
              <a:t>39</a:t>
            </a:fld>
            <a:endParaRPr lang="en-US"/>
          </a:p>
        </p:txBody>
      </p:sp>
    </p:spTree>
    <p:extLst>
      <p:ext uri="{BB962C8B-B14F-4D97-AF65-F5344CB8AC3E}">
        <p14:creationId xmlns:p14="http://schemas.microsoft.com/office/powerpoint/2010/main" val="939353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B3916D-1BC8-EC44-8DF1-E32C4DC92908}"/>
              </a:ext>
            </a:extLst>
          </p:cNvPr>
          <p:cNvSpPr>
            <a:spLocks noGrp="1"/>
          </p:cNvSpPr>
          <p:nvPr>
            <p:ph type="title"/>
          </p:nvPr>
        </p:nvSpPr>
        <p:spPr/>
        <p:txBody>
          <a:bodyPr/>
          <a:lstStyle/>
          <a:p>
            <a:r>
              <a:rPr lang="en-US" dirty="0"/>
              <a:t>Agenda: Day 2</a:t>
            </a:r>
          </a:p>
        </p:txBody>
      </p:sp>
      <p:sp>
        <p:nvSpPr>
          <p:cNvPr id="5" name="Content Placeholder 4">
            <a:extLst>
              <a:ext uri="{FF2B5EF4-FFF2-40B4-BE49-F238E27FC236}">
                <a16:creationId xmlns:a16="http://schemas.microsoft.com/office/drawing/2014/main" id="{36EAE387-E3D0-994B-BD71-F2C33FC3D033}"/>
              </a:ext>
            </a:extLst>
          </p:cNvPr>
          <p:cNvSpPr>
            <a:spLocks noGrp="1"/>
          </p:cNvSpPr>
          <p:nvPr>
            <p:ph sz="half" idx="1"/>
          </p:nvPr>
        </p:nvSpPr>
        <p:spPr>
          <a:xfrm>
            <a:off x="517585" y="1501017"/>
            <a:ext cx="10826690" cy="4675946"/>
          </a:xfrm>
        </p:spPr>
        <p:txBody>
          <a:bodyPr>
            <a:normAutofit/>
          </a:bodyPr>
          <a:lstStyle/>
          <a:p>
            <a:pPr>
              <a:lnSpc>
                <a:spcPct val="100000"/>
              </a:lnSpc>
              <a:spcBef>
                <a:spcPts val="0"/>
              </a:spcBef>
              <a:spcAft>
                <a:spcPts val="1800"/>
              </a:spcAft>
              <a:buFont typeface="Courier New" panose="02070309020205020404" pitchFamily="49" charset="0"/>
              <a:buChar char="o"/>
            </a:pPr>
            <a:r>
              <a:rPr lang="en-US" sz="2000" dirty="0">
                <a:solidFill>
                  <a:schemeClr val="tx1">
                    <a:lumMod val="65000"/>
                    <a:lumOff val="35000"/>
                  </a:schemeClr>
                </a:solidFill>
              </a:rPr>
              <a:t>Gap 3/Topic 10: “</a:t>
            </a:r>
            <a:r>
              <a:rPr lang="en-US" sz="2000" i="1" dirty="0">
                <a:solidFill>
                  <a:schemeClr val="tx1"/>
                </a:solidFill>
              </a:rPr>
              <a:t>HSI Certification Analysis and Recommendations</a:t>
            </a:r>
            <a:r>
              <a:rPr lang="en-US" sz="2000" dirty="0">
                <a:solidFill>
                  <a:schemeClr val="tx1">
                    <a:lumMod val="65000"/>
                    <a:lumOff val="35000"/>
                  </a:schemeClr>
                </a:solidFill>
              </a:rPr>
              <a:t>” (LCDR Granny Wright)</a:t>
            </a:r>
          </a:p>
          <a:p>
            <a:pPr>
              <a:lnSpc>
                <a:spcPct val="100000"/>
              </a:lnSpc>
              <a:spcBef>
                <a:spcPts val="0"/>
              </a:spcBef>
              <a:spcAft>
                <a:spcPts val="1800"/>
              </a:spcAft>
              <a:buFont typeface="Courier New" panose="02070309020205020404" pitchFamily="49" charset="0"/>
              <a:buChar char="o"/>
            </a:pPr>
            <a:r>
              <a:rPr lang="en-US" sz="2000" i="1" dirty="0">
                <a:solidFill>
                  <a:schemeClr val="tx1"/>
                </a:solidFill>
              </a:rPr>
              <a:t>HSI Competency Assessment Discussions </a:t>
            </a:r>
            <a:r>
              <a:rPr lang="en-US" sz="2000" dirty="0">
                <a:solidFill>
                  <a:schemeClr val="tx1">
                    <a:lumMod val="65000"/>
                    <a:lumOff val="35000"/>
                  </a:schemeClr>
                </a:solidFill>
              </a:rPr>
              <a:t>(All)</a:t>
            </a:r>
          </a:p>
          <a:p>
            <a:pPr>
              <a:lnSpc>
                <a:spcPct val="100000"/>
              </a:lnSpc>
              <a:spcBef>
                <a:spcPts val="0"/>
              </a:spcBef>
              <a:spcAft>
                <a:spcPts val="1800"/>
              </a:spcAft>
              <a:buFont typeface="Courier New" panose="02070309020205020404" pitchFamily="49" charset="0"/>
              <a:buChar char="o"/>
            </a:pPr>
            <a:r>
              <a:rPr lang="en-US" sz="2000" dirty="0">
                <a:solidFill>
                  <a:schemeClr val="tx1">
                    <a:lumMod val="65000"/>
                    <a:lumOff val="35000"/>
                  </a:schemeClr>
                </a:solidFill>
              </a:rPr>
              <a:t>Gap 1/Topic 2: “</a:t>
            </a:r>
            <a:r>
              <a:rPr lang="en-US" sz="2000" i="1" dirty="0">
                <a:solidFill>
                  <a:schemeClr val="tx1"/>
                </a:solidFill>
              </a:rPr>
              <a:t>Mapping of HSI Resources and Activities</a:t>
            </a:r>
            <a:r>
              <a:rPr lang="en-US" sz="2000" dirty="0">
                <a:solidFill>
                  <a:schemeClr val="tx1">
                    <a:lumMod val="65000"/>
                    <a:lumOff val="35000"/>
                  </a:schemeClr>
                </a:solidFill>
              </a:rPr>
              <a:t>” (LCDR Vince Deguzman) </a:t>
            </a:r>
          </a:p>
          <a:p>
            <a:pPr>
              <a:lnSpc>
                <a:spcPct val="100000"/>
              </a:lnSpc>
              <a:spcBef>
                <a:spcPts val="0"/>
              </a:spcBef>
              <a:spcAft>
                <a:spcPts val="1800"/>
              </a:spcAft>
              <a:buFont typeface="Courier New" panose="02070309020205020404" pitchFamily="49" charset="0"/>
              <a:buChar char="o"/>
            </a:pPr>
            <a:r>
              <a:rPr lang="en-US" sz="2000" dirty="0">
                <a:solidFill>
                  <a:schemeClr val="tx1">
                    <a:lumMod val="65000"/>
                    <a:lumOff val="35000"/>
                  </a:schemeClr>
                </a:solidFill>
              </a:rPr>
              <a:t>Gap 3/Topic 8: “</a:t>
            </a:r>
            <a:r>
              <a:rPr lang="en-US" sz="2000" i="1" dirty="0">
                <a:solidFill>
                  <a:schemeClr val="tx1"/>
                </a:solidFill>
              </a:rPr>
              <a:t>Competency Model for the Department of Defense</a:t>
            </a:r>
            <a:r>
              <a:rPr lang="en-US" sz="2000" dirty="0">
                <a:solidFill>
                  <a:schemeClr val="tx1">
                    <a:lumMod val="65000"/>
                    <a:lumOff val="35000"/>
                  </a:schemeClr>
                </a:solidFill>
              </a:rPr>
              <a:t>” (Mr. Dynnis Feliciano)</a:t>
            </a:r>
          </a:p>
          <a:p>
            <a:pPr>
              <a:buFont typeface="Courier New" panose="02070309020205020404" pitchFamily="49" charset="0"/>
              <a:buChar char="o"/>
            </a:pPr>
            <a:endParaRPr lang="en-US" sz="2000" dirty="0">
              <a:solidFill>
                <a:schemeClr val="tx1">
                  <a:lumMod val="65000"/>
                  <a:lumOff val="35000"/>
                </a:schemeClr>
              </a:solidFill>
            </a:endParaRPr>
          </a:p>
        </p:txBody>
      </p:sp>
      <p:sp>
        <p:nvSpPr>
          <p:cNvPr id="6" name="Slide Number Placeholder 5">
            <a:extLst>
              <a:ext uri="{FF2B5EF4-FFF2-40B4-BE49-F238E27FC236}">
                <a16:creationId xmlns:a16="http://schemas.microsoft.com/office/drawing/2014/main" id="{BD0D4E25-3501-574E-B0B9-5DDF83D4740C}"/>
              </a:ext>
            </a:extLst>
          </p:cNvPr>
          <p:cNvSpPr>
            <a:spLocks noGrp="1"/>
          </p:cNvSpPr>
          <p:nvPr>
            <p:ph type="sldNum" sz="quarter" idx="12"/>
          </p:nvPr>
        </p:nvSpPr>
        <p:spPr/>
        <p:txBody>
          <a:bodyPr/>
          <a:lstStyle/>
          <a:p>
            <a:fld id="{7F043A23-22EF-D24D-A1D1-C1291067CEBA}" type="slidenum">
              <a:rPr lang="en-US" smtClean="0"/>
              <a:t>4</a:t>
            </a:fld>
            <a:endParaRPr lang="en-US"/>
          </a:p>
        </p:txBody>
      </p:sp>
    </p:spTree>
    <p:extLst>
      <p:ext uri="{BB962C8B-B14F-4D97-AF65-F5344CB8AC3E}">
        <p14:creationId xmlns:p14="http://schemas.microsoft.com/office/powerpoint/2010/main" val="38245521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BABCF-5DEA-4FF9-99B0-61123446DE0F}"/>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4F9741C6-D99F-4B61-99CA-C386C6CAC761}"/>
              </a:ext>
            </a:extLst>
          </p:cNvPr>
          <p:cNvSpPr>
            <a:spLocks noGrp="1"/>
          </p:cNvSpPr>
          <p:nvPr>
            <p:ph sz="half" idx="1"/>
          </p:nvPr>
        </p:nvSpPr>
        <p:spPr/>
        <p:txBody>
          <a:bodyPr/>
          <a:lstStyle/>
          <a:p>
            <a:r>
              <a:rPr lang="en-US" dirty="0"/>
              <a:t>Restrictions</a:t>
            </a:r>
          </a:p>
          <a:p>
            <a:pPr lvl="1"/>
            <a:r>
              <a:rPr lang="en-US" dirty="0"/>
              <a:t>- Content volume</a:t>
            </a:r>
          </a:p>
          <a:p>
            <a:pPr lvl="1"/>
            <a:r>
              <a:rPr lang="en-US" dirty="0"/>
              <a:t>- Content references</a:t>
            </a:r>
          </a:p>
          <a:p>
            <a:r>
              <a:rPr lang="en-US" dirty="0"/>
              <a:t>Distance</a:t>
            </a:r>
          </a:p>
          <a:p>
            <a:r>
              <a:rPr lang="en-US" dirty="0"/>
              <a:t>Input management</a:t>
            </a:r>
          </a:p>
          <a:p>
            <a:pPr lvl="1"/>
            <a:r>
              <a:rPr lang="en-US" dirty="0"/>
              <a:t>- Opinions</a:t>
            </a:r>
          </a:p>
          <a:p>
            <a:pPr lvl="1"/>
            <a:r>
              <a:rPr lang="en-US" dirty="0"/>
              <a:t>- CRMs</a:t>
            </a:r>
          </a:p>
          <a:p>
            <a:r>
              <a:rPr lang="en-US" dirty="0"/>
              <a:t>Visionary output/quality</a:t>
            </a:r>
          </a:p>
          <a:p>
            <a:r>
              <a:rPr lang="en-US" dirty="0"/>
              <a:t>PDF format</a:t>
            </a:r>
          </a:p>
          <a:p>
            <a:endParaRPr lang="en-US" dirty="0"/>
          </a:p>
        </p:txBody>
      </p:sp>
      <p:sp>
        <p:nvSpPr>
          <p:cNvPr id="4" name="Slide Number Placeholder 3"/>
          <p:cNvSpPr>
            <a:spLocks noGrp="1"/>
          </p:cNvSpPr>
          <p:nvPr>
            <p:ph type="sldNum" sz="quarter" idx="12"/>
          </p:nvPr>
        </p:nvSpPr>
        <p:spPr/>
        <p:txBody>
          <a:bodyPr/>
          <a:lstStyle/>
          <a:p>
            <a:fld id="{7F043A23-22EF-D24D-A1D1-C1291067CEBA}" type="slidenum">
              <a:rPr lang="en-US" smtClean="0"/>
              <a:t>40</a:t>
            </a:fld>
            <a:endParaRPr lang="en-US"/>
          </a:p>
        </p:txBody>
      </p:sp>
    </p:spTree>
    <p:extLst>
      <p:ext uri="{BB962C8B-B14F-4D97-AF65-F5344CB8AC3E}">
        <p14:creationId xmlns:p14="http://schemas.microsoft.com/office/powerpoint/2010/main" val="21181978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91019-4F40-094C-8B28-21062CA87027}"/>
              </a:ext>
            </a:extLst>
          </p:cNvPr>
          <p:cNvSpPr>
            <a:spLocks noGrp="1"/>
          </p:cNvSpPr>
          <p:nvPr>
            <p:ph type="ctrTitle"/>
          </p:nvPr>
        </p:nvSpPr>
        <p:spPr/>
        <p:txBody>
          <a:bodyPr/>
          <a:lstStyle/>
          <a:p>
            <a:r>
              <a:rPr lang="en-US" dirty="0"/>
              <a:t>Capability Gap 4:</a:t>
            </a:r>
            <a:br>
              <a:rPr lang="en-US" dirty="0"/>
            </a:br>
            <a:r>
              <a:rPr lang="en-US" dirty="0"/>
              <a:t>A Standardized HSI Tool Repository</a:t>
            </a:r>
          </a:p>
        </p:txBody>
      </p:sp>
      <p:sp>
        <p:nvSpPr>
          <p:cNvPr id="3" name="Subtitle 2">
            <a:extLst>
              <a:ext uri="{FF2B5EF4-FFF2-40B4-BE49-F238E27FC236}">
                <a16:creationId xmlns:a16="http://schemas.microsoft.com/office/drawing/2014/main" id="{F942CE59-574E-384E-A40D-12CA404FAC8B}"/>
              </a:ext>
            </a:extLst>
          </p:cNvPr>
          <p:cNvSpPr>
            <a:spLocks noGrp="1"/>
          </p:cNvSpPr>
          <p:nvPr>
            <p:ph type="subTitle" idx="1"/>
          </p:nvPr>
        </p:nvSpPr>
        <p:spPr/>
        <p:txBody>
          <a:bodyPr/>
          <a:lstStyle/>
          <a:p>
            <a:r>
              <a:rPr lang="en-US" dirty="0"/>
              <a:t>Austin Lugo</a:t>
            </a:r>
          </a:p>
          <a:p>
            <a:r>
              <a:rPr lang="en-US" dirty="0"/>
              <a:t>Nov 2019</a:t>
            </a:r>
          </a:p>
        </p:txBody>
      </p:sp>
    </p:spTree>
    <p:extLst>
      <p:ext uri="{BB962C8B-B14F-4D97-AF65-F5344CB8AC3E}">
        <p14:creationId xmlns:p14="http://schemas.microsoft.com/office/powerpoint/2010/main" val="10740186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B3916D-1BC8-EC44-8DF1-E32C4DC92908}"/>
              </a:ext>
            </a:extLst>
          </p:cNvPr>
          <p:cNvSpPr>
            <a:spLocks noGrp="1"/>
          </p:cNvSpPr>
          <p:nvPr>
            <p:ph type="title"/>
          </p:nvPr>
        </p:nvSpPr>
        <p:spPr/>
        <p:txBody>
          <a:bodyPr/>
          <a:lstStyle/>
          <a:p>
            <a:r>
              <a:rPr lang="en-US" dirty="0"/>
              <a:t>Methodology</a:t>
            </a:r>
          </a:p>
        </p:txBody>
      </p:sp>
      <p:sp>
        <p:nvSpPr>
          <p:cNvPr id="5" name="Content Placeholder 4">
            <a:extLst>
              <a:ext uri="{FF2B5EF4-FFF2-40B4-BE49-F238E27FC236}">
                <a16:creationId xmlns:a16="http://schemas.microsoft.com/office/drawing/2014/main" id="{36EAE387-E3D0-994B-BD71-F2C33FC3D033}"/>
              </a:ext>
            </a:extLst>
          </p:cNvPr>
          <p:cNvSpPr>
            <a:spLocks noGrp="1"/>
          </p:cNvSpPr>
          <p:nvPr>
            <p:ph sz="half" idx="1"/>
          </p:nvPr>
        </p:nvSpPr>
        <p:spPr/>
        <p:txBody>
          <a:bodyPr>
            <a:noAutofit/>
          </a:bodyPr>
          <a:lstStyle/>
          <a:p>
            <a:r>
              <a:rPr lang="en-US" sz="3600" dirty="0"/>
              <a:t>Compiled list of other repositories</a:t>
            </a:r>
          </a:p>
          <a:p>
            <a:r>
              <a:rPr lang="en-US" sz="3600" dirty="0"/>
              <a:t>Reviewed and eliminated duplications</a:t>
            </a:r>
          </a:p>
          <a:p>
            <a:r>
              <a:rPr lang="en-US" sz="3600" dirty="0"/>
              <a:t>Verified active status 229 --&gt; 180</a:t>
            </a:r>
          </a:p>
          <a:p>
            <a:r>
              <a:rPr lang="en-US" sz="3600" dirty="0"/>
              <a:t>Allocated to domains and activities</a:t>
            </a:r>
          </a:p>
          <a:p>
            <a:endParaRPr lang="en-US" sz="3600" dirty="0"/>
          </a:p>
          <a:p>
            <a:pPr marL="0" indent="0">
              <a:buNone/>
            </a:pPr>
            <a:endParaRPr lang="en-US" dirty="0"/>
          </a:p>
          <a:p>
            <a:pPr lvl="1"/>
            <a:endParaRPr lang="en-US" dirty="0"/>
          </a:p>
          <a:p>
            <a:pPr lvl="1"/>
            <a:r>
              <a:rPr lang="en-US" dirty="0"/>
              <a:t>	</a:t>
            </a:r>
          </a:p>
          <a:p>
            <a:pPr lvl="1"/>
            <a:endParaRPr lang="en-US" dirty="0"/>
          </a:p>
        </p:txBody>
      </p:sp>
      <p:sp>
        <p:nvSpPr>
          <p:cNvPr id="6" name="Slide Number Placeholder 5">
            <a:extLst>
              <a:ext uri="{FF2B5EF4-FFF2-40B4-BE49-F238E27FC236}">
                <a16:creationId xmlns:a16="http://schemas.microsoft.com/office/drawing/2014/main" id="{BD0D4E25-3501-574E-B0B9-5DDF83D4740C}"/>
              </a:ext>
            </a:extLst>
          </p:cNvPr>
          <p:cNvSpPr>
            <a:spLocks noGrp="1"/>
          </p:cNvSpPr>
          <p:nvPr>
            <p:ph type="sldNum" sz="quarter" idx="12"/>
          </p:nvPr>
        </p:nvSpPr>
        <p:spPr>
          <a:xfrm>
            <a:off x="11493982" y="6305269"/>
            <a:ext cx="420757"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043A23-22EF-D24D-A1D1-C1291067CEBA}"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7847234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B3916D-1BC8-EC44-8DF1-E32C4DC92908}"/>
              </a:ext>
            </a:extLst>
          </p:cNvPr>
          <p:cNvSpPr>
            <a:spLocks noGrp="1"/>
          </p:cNvSpPr>
          <p:nvPr>
            <p:ph type="title"/>
          </p:nvPr>
        </p:nvSpPr>
        <p:spPr/>
        <p:txBody>
          <a:bodyPr/>
          <a:lstStyle/>
          <a:p>
            <a:r>
              <a:rPr lang="en-US" dirty="0"/>
              <a:t>Key word search</a:t>
            </a:r>
          </a:p>
        </p:txBody>
      </p:sp>
      <p:sp>
        <p:nvSpPr>
          <p:cNvPr id="5" name="Content Placeholder 4">
            <a:extLst>
              <a:ext uri="{FF2B5EF4-FFF2-40B4-BE49-F238E27FC236}">
                <a16:creationId xmlns:a16="http://schemas.microsoft.com/office/drawing/2014/main" id="{36EAE387-E3D0-994B-BD71-F2C33FC3D033}"/>
              </a:ext>
            </a:extLst>
          </p:cNvPr>
          <p:cNvSpPr>
            <a:spLocks noGrp="1"/>
          </p:cNvSpPr>
          <p:nvPr>
            <p:ph sz="half" idx="1"/>
          </p:nvPr>
        </p:nvSpPr>
        <p:spPr/>
        <p:txBody>
          <a:bodyPr>
            <a:noAutofit/>
          </a:bodyPr>
          <a:lstStyle/>
          <a:p>
            <a:r>
              <a:rPr lang="en-US" sz="3600" dirty="0"/>
              <a:t>HSI Tools</a:t>
            </a:r>
          </a:p>
          <a:p>
            <a:r>
              <a:rPr lang="en-US" sz="3600" dirty="0"/>
              <a:t>HSI Tools List</a:t>
            </a:r>
          </a:p>
          <a:p>
            <a:r>
              <a:rPr lang="en-US" sz="3600" dirty="0"/>
              <a:t>HSI Tool Repository</a:t>
            </a:r>
          </a:p>
          <a:p>
            <a:r>
              <a:rPr lang="en-US" sz="3600" dirty="0"/>
              <a:t>HSI Tool Survey</a:t>
            </a:r>
          </a:p>
          <a:p>
            <a:r>
              <a:rPr lang="en-US" sz="3600" dirty="0"/>
              <a:t>HSI Tool Catalog</a:t>
            </a:r>
          </a:p>
          <a:p>
            <a:r>
              <a:rPr lang="en-US" sz="3600" dirty="0"/>
              <a:t>HSI Tool Database</a:t>
            </a:r>
          </a:p>
          <a:p>
            <a:r>
              <a:rPr lang="en-US" sz="3600" dirty="0"/>
              <a:t>(US Government) HSI Tools</a:t>
            </a:r>
          </a:p>
          <a:p>
            <a:endParaRPr lang="en-US" sz="3600" dirty="0"/>
          </a:p>
          <a:p>
            <a:pPr marL="0" indent="0">
              <a:buNone/>
            </a:pPr>
            <a:endParaRPr lang="en-US" dirty="0"/>
          </a:p>
          <a:p>
            <a:pPr lvl="1"/>
            <a:endParaRPr lang="en-US" dirty="0"/>
          </a:p>
          <a:p>
            <a:pPr lvl="1"/>
            <a:r>
              <a:rPr lang="en-US" dirty="0"/>
              <a:t>	</a:t>
            </a:r>
          </a:p>
          <a:p>
            <a:pPr lvl="1"/>
            <a:endParaRPr lang="en-US" dirty="0"/>
          </a:p>
        </p:txBody>
      </p:sp>
      <p:sp>
        <p:nvSpPr>
          <p:cNvPr id="6" name="Slide Number Placeholder 5">
            <a:extLst>
              <a:ext uri="{FF2B5EF4-FFF2-40B4-BE49-F238E27FC236}">
                <a16:creationId xmlns:a16="http://schemas.microsoft.com/office/drawing/2014/main" id="{BD0D4E25-3501-574E-B0B9-5DDF83D4740C}"/>
              </a:ext>
            </a:extLst>
          </p:cNvPr>
          <p:cNvSpPr>
            <a:spLocks noGrp="1"/>
          </p:cNvSpPr>
          <p:nvPr>
            <p:ph type="sldNum" sz="quarter" idx="12"/>
          </p:nvPr>
        </p:nvSpPr>
        <p:spPr>
          <a:xfrm>
            <a:off x="11493982" y="6305269"/>
            <a:ext cx="420757"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043A23-22EF-D24D-A1D1-C1291067CEBA}"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7068648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B3916D-1BC8-EC44-8DF1-E32C4DC92908}"/>
              </a:ext>
            </a:extLst>
          </p:cNvPr>
          <p:cNvSpPr>
            <a:spLocks noGrp="1"/>
          </p:cNvSpPr>
          <p:nvPr>
            <p:ph type="title"/>
          </p:nvPr>
        </p:nvSpPr>
        <p:spPr/>
        <p:txBody>
          <a:bodyPr/>
          <a:lstStyle/>
          <a:p>
            <a:r>
              <a:rPr lang="en-US" dirty="0"/>
              <a:t>HSI Domain Filter</a:t>
            </a:r>
          </a:p>
        </p:txBody>
      </p:sp>
      <p:sp>
        <p:nvSpPr>
          <p:cNvPr id="6" name="Slide Number Placeholder 5">
            <a:extLst>
              <a:ext uri="{FF2B5EF4-FFF2-40B4-BE49-F238E27FC236}">
                <a16:creationId xmlns:a16="http://schemas.microsoft.com/office/drawing/2014/main" id="{BD0D4E25-3501-574E-B0B9-5DDF83D4740C}"/>
              </a:ext>
            </a:extLst>
          </p:cNvPr>
          <p:cNvSpPr>
            <a:spLocks noGrp="1"/>
          </p:cNvSpPr>
          <p:nvPr>
            <p:ph type="sldNum" sz="quarter" idx="12"/>
          </p:nvPr>
        </p:nvSpPr>
        <p:spPr>
          <a:xfrm>
            <a:off x="11493982" y="6305269"/>
            <a:ext cx="420757"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043A23-22EF-D24D-A1D1-C1291067CEBA}"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pic>
        <p:nvPicPr>
          <p:cNvPr id="7" name="Picture 6">
            <a:extLst>
              <a:ext uri="{FF2B5EF4-FFF2-40B4-BE49-F238E27FC236}">
                <a16:creationId xmlns:a16="http://schemas.microsoft.com/office/drawing/2014/main" id="{BD6B7262-9B42-7C42-B02F-29673250DA68}"/>
              </a:ext>
            </a:extLst>
          </p:cNvPr>
          <p:cNvPicPr/>
          <p:nvPr/>
        </p:nvPicPr>
        <p:blipFill rotWithShape="1">
          <a:blip r:embed="rId2"/>
          <a:srcRect l="34616" t="24691" r="13887" b="17186"/>
          <a:stretch/>
        </p:blipFill>
        <p:spPr bwMode="auto">
          <a:xfrm>
            <a:off x="597877" y="1348154"/>
            <a:ext cx="10597661" cy="463061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93626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B3916D-1BC8-EC44-8DF1-E32C4DC92908}"/>
              </a:ext>
            </a:extLst>
          </p:cNvPr>
          <p:cNvSpPr>
            <a:spLocks noGrp="1"/>
          </p:cNvSpPr>
          <p:nvPr>
            <p:ph type="title"/>
          </p:nvPr>
        </p:nvSpPr>
        <p:spPr/>
        <p:txBody>
          <a:bodyPr/>
          <a:lstStyle/>
          <a:p>
            <a:r>
              <a:rPr lang="en-US" dirty="0"/>
              <a:t>Next Steps</a:t>
            </a:r>
          </a:p>
        </p:txBody>
      </p:sp>
      <p:sp>
        <p:nvSpPr>
          <p:cNvPr id="5" name="Content Placeholder 4">
            <a:extLst>
              <a:ext uri="{FF2B5EF4-FFF2-40B4-BE49-F238E27FC236}">
                <a16:creationId xmlns:a16="http://schemas.microsoft.com/office/drawing/2014/main" id="{36EAE387-E3D0-994B-BD71-F2C33FC3D033}"/>
              </a:ext>
            </a:extLst>
          </p:cNvPr>
          <p:cNvSpPr>
            <a:spLocks noGrp="1"/>
          </p:cNvSpPr>
          <p:nvPr>
            <p:ph sz="half" idx="1"/>
          </p:nvPr>
        </p:nvSpPr>
        <p:spPr/>
        <p:txBody>
          <a:bodyPr>
            <a:noAutofit/>
          </a:bodyPr>
          <a:lstStyle/>
          <a:p>
            <a:r>
              <a:rPr lang="en-US" sz="3600" dirty="0"/>
              <a:t>Continue to update Excel Spreadsheet with new TTAMs </a:t>
            </a:r>
          </a:p>
          <a:p>
            <a:r>
              <a:rPr lang="en-US" sz="3600" dirty="0"/>
              <a:t>Update Domains and Activities as appropriate</a:t>
            </a:r>
          </a:p>
          <a:p>
            <a:pPr marL="0" indent="0">
              <a:buNone/>
            </a:pPr>
            <a:endParaRPr lang="en-US" dirty="0"/>
          </a:p>
          <a:p>
            <a:pPr lvl="1"/>
            <a:endParaRPr lang="en-US" dirty="0"/>
          </a:p>
          <a:p>
            <a:pPr lvl="1"/>
            <a:r>
              <a:rPr lang="en-US" dirty="0"/>
              <a:t>	</a:t>
            </a:r>
          </a:p>
          <a:p>
            <a:pPr lvl="1"/>
            <a:endParaRPr lang="en-US" dirty="0"/>
          </a:p>
        </p:txBody>
      </p:sp>
      <p:sp>
        <p:nvSpPr>
          <p:cNvPr id="6" name="Slide Number Placeholder 5">
            <a:extLst>
              <a:ext uri="{FF2B5EF4-FFF2-40B4-BE49-F238E27FC236}">
                <a16:creationId xmlns:a16="http://schemas.microsoft.com/office/drawing/2014/main" id="{BD0D4E25-3501-574E-B0B9-5DDF83D4740C}"/>
              </a:ext>
            </a:extLst>
          </p:cNvPr>
          <p:cNvSpPr>
            <a:spLocks noGrp="1"/>
          </p:cNvSpPr>
          <p:nvPr>
            <p:ph type="sldNum" sz="quarter" idx="12"/>
          </p:nvPr>
        </p:nvSpPr>
        <p:spPr>
          <a:xfrm>
            <a:off x="11493982" y="6305269"/>
            <a:ext cx="420757"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043A23-22EF-D24D-A1D1-C1291067CEBA}"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1601119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91019-4F40-094C-8B28-21062CA87027}"/>
              </a:ext>
            </a:extLst>
          </p:cNvPr>
          <p:cNvSpPr>
            <a:spLocks noGrp="1"/>
          </p:cNvSpPr>
          <p:nvPr>
            <p:ph type="ctrTitle"/>
          </p:nvPr>
        </p:nvSpPr>
        <p:spPr/>
        <p:txBody>
          <a:bodyPr>
            <a:normAutofit/>
          </a:bodyPr>
          <a:lstStyle/>
          <a:p>
            <a:r>
              <a:rPr lang="en-US" sz="3200" dirty="0"/>
              <a:t>HSI Certifications Analysis and Recommendations Tool</a:t>
            </a:r>
          </a:p>
        </p:txBody>
      </p:sp>
      <p:sp>
        <p:nvSpPr>
          <p:cNvPr id="3" name="Subtitle 2">
            <a:extLst>
              <a:ext uri="{FF2B5EF4-FFF2-40B4-BE49-F238E27FC236}">
                <a16:creationId xmlns:a16="http://schemas.microsoft.com/office/drawing/2014/main" id="{F942CE59-574E-384E-A40D-12CA404FAC8B}"/>
              </a:ext>
            </a:extLst>
          </p:cNvPr>
          <p:cNvSpPr>
            <a:spLocks noGrp="1"/>
          </p:cNvSpPr>
          <p:nvPr>
            <p:ph type="subTitle" idx="1"/>
          </p:nvPr>
        </p:nvSpPr>
        <p:spPr/>
        <p:txBody>
          <a:bodyPr/>
          <a:lstStyle/>
          <a:p>
            <a:r>
              <a:rPr lang="en-US" dirty="0"/>
              <a:t>CDR Granville “Granny” Wright</a:t>
            </a:r>
          </a:p>
          <a:p>
            <a:r>
              <a:rPr lang="en-US" dirty="0"/>
              <a:t>OA4415 / Summer AY19</a:t>
            </a:r>
          </a:p>
          <a:p>
            <a:r>
              <a:rPr lang="en-US" dirty="0"/>
              <a:t>November 14, 2019</a:t>
            </a:r>
          </a:p>
        </p:txBody>
      </p:sp>
    </p:spTree>
    <p:extLst>
      <p:ext uri="{BB962C8B-B14F-4D97-AF65-F5344CB8AC3E}">
        <p14:creationId xmlns:p14="http://schemas.microsoft.com/office/powerpoint/2010/main" val="42196779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1FE12-E08C-7B42-BA59-EA265EE709F5}"/>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1F83D149-25AE-7643-96BE-6329455F0037}"/>
              </a:ext>
            </a:extLst>
          </p:cNvPr>
          <p:cNvSpPr>
            <a:spLocks noGrp="1"/>
          </p:cNvSpPr>
          <p:nvPr>
            <p:ph sz="half" idx="1"/>
          </p:nvPr>
        </p:nvSpPr>
        <p:spPr/>
        <p:txBody>
          <a:bodyPr/>
          <a:lstStyle/>
          <a:p>
            <a:r>
              <a:rPr lang="en-US" dirty="0"/>
              <a:t>HSI Related Professional Certifications</a:t>
            </a:r>
          </a:p>
          <a:p>
            <a:endParaRPr lang="en-US" dirty="0"/>
          </a:p>
          <a:p>
            <a:r>
              <a:rPr lang="en-US" dirty="0"/>
              <a:t>HSI-CART</a:t>
            </a:r>
          </a:p>
          <a:p>
            <a:endParaRPr lang="en-US" dirty="0"/>
          </a:p>
          <a:p>
            <a:r>
              <a:rPr lang="en-US" dirty="0"/>
              <a:t>Application and Recommendations</a:t>
            </a:r>
          </a:p>
          <a:p>
            <a:endParaRPr lang="en-US" dirty="0"/>
          </a:p>
          <a:p>
            <a:r>
              <a:rPr lang="en-US" dirty="0"/>
              <a:t>Next Steps</a:t>
            </a:r>
          </a:p>
        </p:txBody>
      </p:sp>
    </p:spTree>
    <p:extLst>
      <p:ext uri="{BB962C8B-B14F-4D97-AF65-F5344CB8AC3E}">
        <p14:creationId xmlns:p14="http://schemas.microsoft.com/office/powerpoint/2010/main" val="42135118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B3916D-1BC8-EC44-8DF1-E32C4DC92908}"/>
              </a:ext>
            </a:extLst>
          </p:cNvPr>
          <p:cNvSpPr>
            <a:spLocks noGrp="1"/>
          </p:cNvSpPr>
          <p:nvPr>
            <p:ph type="title"/>
          </p:nvPr>
        </p:nvSpPr>
        <p:spPr>
          <a:xfrm>
            <a:off x="1447791" y="240748"/>
            <a:ext cx="7881730" cy="880578"/>
          </a:xfrm>
        </p:spPr>
        <p:txBody>
          <a:bodyPr>
            <a:normAutofit/>
          </a:bodyPr>
          <a:lstStyle/>
          <a:p>
            <a:r>
              <a:rPr lang="en-US" dirty="0">
                <a:hlinkClick r:id="rId3" action="ppaction://hlinkfile"/>
              </a:rPr>
              <a:t>PCAT</a:t>
            </a:r>
            <a:endParaRPr lang="en-US" dirty="0"/>
          </a:p>
        </p:txBody>
      </p:sp>
      <p:sp>
        <p:nvSpPr>
          <p:cNvPr id="5" name="Content Placeholder 4">
            <a:extLst>
              <a:ext uri="{FF2B5EF4-FFF2-40B4-BE49-F238E27FC236}">
                <a16:creationId xmlns:a16="http://schemas.microsoft.com/office/drawing/2014/main" id="{36EAE387-E3D0-994B-BD71-F2C33FC3D033}"/>
              </a:ext>
            </a:extLst>
          </p:cNvPr>
          <p:cNvSpPr>
            <a:spLocks noGrp="1"/>
          </p:cNvSpPr>
          <p:nvPr>
            <p:ph sz="half" idx="1"/>
          </p:nvPr>
        </p:nvSpPr>
        <p:spPr/>
        <p:txBody>
          <a:bodyPr/>
          <a:lstStyle/>
          <a:p>
            <a:r>
              <a:rPr lang="en-US" dirty="0"/>
              <a:t>Compare different professional certifications using common characteristics (definition of each row)</a:t>
            </a:r>
          </a:p>
          <a:p>
            <a:pPr marL="800100" lvl="1" indent="-342900">
              <a:buFont typeface="Arial" panose="020B0604020202020204" pitchFamily="34" charset="0"/>
              <a:buChar char="•"/>
            </a:pPr>
            <a:r>
              <a:rPr lang="en-US" dirty="0"/>
              <a:t>Education</a:t>
            </a:r>
          </a:p>
          <a:p>
            <a:pPr marL="800100" lvl="1" indent="-342900">
              <a:buFont typeface="Arial" panose="020B0604020202020204" pitchFamily="34" charset="0"/>
              <a:buChar char="•"/>
            </a:pPr>
            <a:r>
              <a:rPr lang="en-US" dirty="0"/>
              <a:t>Experience</a:t>
            </a:r>
          </a:p>
          <a:p>
            <a:pPr marL="800100" lvl="1" indent="-342900">
              <a:buFont typeface="Arial" panose="020B0604020202020204" pitchFamily="34" charset="0"/>
              <a:buChar char="•"/>
            </a:pPr>
            <a:r>
              <a:rPr lang="en-US" dirty="0"/>
              <a:t>Testing</a:t>
            </a:r>
          </a:p>
          <a:p>
            <a:pPr marL="800100" lvl="1" indent="-342900">
              <a:buFont typeface="Arial" panose="020B0604020202020204" pitchFamily="34" charset="0"/>
              <a:buChar char="•"/>
            </a:pPr>
            <a:r>
              <a:rPr lang="en-US" dirty="0"/>
              <a:t>Other requirements (demos, work examples, interviews, etc.)</a:t>
            </a:r>
          </a:p>
          <a:p>
            <a:pPr marL="800100" lvl="1" indent="-342900">
              <a:buFont typeface="Arial" panose="020B0604020202020204" pitchFamily="34" charset="0"/>
              <a:buChar char="•"/>
            </a:pPr>
            <a:r>
              <a:rPr lang="en-US" dirty="0"/>
              <a:t>Maintaining certification</a:t>
            </a:r>
          </a:p>
          <a:p>
            <a:pPr marL="800100" lvl="1" indent="-342900">
              <a:buFont typeface="Arial" panose="020B0604020202020204" pitchFamily="34" charset="0"/>
              <a:buChar char="•"/>
            </a:pPr>
            <a:r>
              <a:rPr lang="en-US" dirty="0"/>
              <a:t>Hierarchical versus Horizontal certifications</a:t>
            </a:r>
          </a:p>
          <a:p>
            <a:endParaRPr lang="en-US" dirty="0"/>
          </a:p>
          <a:p>
            <a:r>
              <a:rPr lang="en-US" dirty="0"/>
              <a:t>List detailed characteristics for each certification (columns of data)</a:t>
            </a:r>
          </a:p>
        </p:txBody>
      </p:sp>
      <p:sp>
        <p:nvSpPr>
          <p:cNvPr id="6" name="Slide Number Placeholder 5">
            <a:extLst>
              <a:ext uri="{FF2B5EF4-FFF2-40B4-BE49-F238E27FC236}">
                <a16:creationId xmlns:a16="http://schemas.microsoft.com/office/drawing/2014/main" id="{BD0D4E25-3501-574E-B0B9-5DDF83D4740C}"/>
              </a:ext>
            </a:extLst>
          </p:cNvPr>
          <p:cNvSpPr>
            <a:spLocks noGrp="1"/>
          </p:cNvSpPr>
          <p:nvPr>
            <p:ph type="sldNum" sz="quarter" idx="12"/>
          </p:nvPr>
        </p:nvSpPr>
        <p:spPr>
          <a:xfrm>
            <a:off x="11493982" y="6305269"/>
            <a:ext cx="420757"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043A23-22EF-D24D-A1D1-C1291067CEBA}"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4782691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B3916D-1BC8-EC44-8DF1-E32C4DC92908}"/>
              </a:ext>
            </a:extLst>
          </p:cNvPr>
          <p:cNvSpPr>
            <a:spLocks noGrp="1"/>
          </p:cNvSpPr>
          <p:nvPr>
            <p:ph type="title"/>
          </p:nvPr>
        </p:nvSpPr>
        <p:spPr>
          <a:xfrm>
            <a:off x="1447791" y="240748"/>
            <a:ext cx="7881730" cy="880578"/>
          </a:xfrm>
        </p:spPr>
        <p:txBody>
          <a:bodyPr>
            <a:normAutofit/>
          </a:bodyPr>
          <a:lstStyle/>
          <a:p>
            <a:r>
              <a:rPr lang="en-US" dirty="0">
                <a:hlinkClick r:id="rId3" action="ppaction://hlinkfile"/>
              </a:rPr>
              <a:t>DCAT</a:t>
            </a:r>
            <a:endParaRPr lang="en-US" dirty="0"/>
          </a:p>
        </p:txBody>
      </p:sp>
      <p:sp>
        <p:nvSpPr>
          <p:cNvPr id="5" name="Content Placeholder 4">
            <a:extLst>
              <a:ext uri="{FF2B5EF4-FFF2-40B4-BE49-F238E27FC236}">
                <a16:creationId xmlns:a16="http://schemas.microsoft.com/office/drawing/2014/main" id="{36EAE387-E3D0-994B-BD71-F2C33FC3D033}"/>
              </a:ext>
            </a:extLst>
          </p:cNvPr>
          <p:cNvSpPr>
            <a:spLocks noGrp="1"/>
          </p:cNvSpPr>
          <p:nvPr>
            <p:ph sz="half" idx="1"/>
          </p:nvPr>
        </p:nvSpPr>
        <p:spPr/>
        <p:txBody>
          <a:bodyPr/>
          <a:lstStyle/>
          <a:p>
            <a:r>
              <a:rPr lang="en-US" dirty="0"/>
              <a:t>Compare DAWIA career fields with focus on education and experience requirements</a:t>
            </a:r>
          </a:p>
          <a:p>
            <a:endParaRPr lang="en-US" dirty="0"/>
          </a:p>
          <a:p>
            <a:r>
              <a:rPr lang="en-US" dirty="0"/>
              <a:t>Compare 6 of 14 DAWIA career fields (columns)</a:t>
            </a:r>
          </a:p>
          <a:p>
            <a:pPr marL="800100" lvl="1" indent="-342900">
              <a:buFont typeface="Arial" panose="020B0604020202020204" pitchFamily="34" charset="0"/>
              <a:buChar char="•"/>
            </a:pPr>
            <a:r>
              <a:rPr lang="en-US" dirty="0"/>
              <a:t>Cost Estimation</a:t>
            </a:r>
          </a:p>
          <a:p>
            <a:pPr marL="800100" lvl="1" indent="-342900">
              <a:buFont typeface="Arial" panose="020B0604020202020204" pitchFamily="34" charset="0"/>
              <a:buChar char="•"/>
            </a:pPr>
            <a:r>
              <a:rPr lang="en-US" dirty="0"/>
              <a:t>Engineering</a:t>
            </a:r>
          </a:p>
          <a:p>
            <a:pPr marL="800100" lvl="1" indent="-342900">
              <a:buFont typeface="Arial" panose="020B0604020202020204" pitchFamily="34" charset="0"/>
              <a:buChar char="•"/>
            </a:pPr>
            <a:r>
              <a:rPr lang="en-US" dirty="0"/>
              <a:t>Facilities Engineering</a:t>
            </a:r>
          </a:p>
          <a:p>
            <a:pPr marL="800100" lvl="1" indent="-342900">
              <a:buFont typeface="Arial" panose="020B0604020202020204" pitchFamily="34" charset="0"/>
              <a:buChar char="•"/>
            </a:pPr>
            <a:r>
              <a:rPr lang="en-US" dirty="0"/>
              <a:t>Program Management</a:t>
            </a:r>
          </a:p>
          <a:p>
            <a:pPr marL="800100" lvl="1" indent="-342900">
              <a:buFont typeface="Arial" panose="020B0604020202020204" pitchFamily="34" charset="0"/>
              <a:buChar char="•"/>
            </a:pPr>
            <a:r>
              <a:rPr lang="en-US" dirty="0"/>
              <a:t>Science and Technology Manager</a:t>
            </a:r>
          </a:p>
          <a:p>
            <a:pPr marL="800100" lvl="1" indent="-342900">
              <a:buFont typeface="Arial" panose="020B0604020202020204" pitchFamily="34" charset="0"/>
              <a:buChar char="•"/>
            </a:pPr>
            <a:r>
              <a:rPr lang="en-US" dirty="0"/>
              <a:t>Test and Evaluation</a:t>
            </a:r>
          </a:p>
        </p:txBody>
      </p:sp>
      <p:sp>
        <p:nvSpPr>
          <p:cNvPr id="6" name="Slide Number Placeholder 5">
            <a:extLst>
              <a:ext uri="{FF2B5EF4-FFF2-40B4-BE49-F238E27FC236}">
                <a16:creationId xmlns:a16="http://schemas.microsoft.com/office/drawing/2014/main" id="{BD0D4E25-3501-574E-B0B9-5DDF83D4740C}"/>
              </a:ext>
            </a:extLst>
          </p:cNvPr>
          <p:cNvSpPr>
            <a:spLocks noGrp="1"/>
          </p:cNvSpPr>
          <p:nvPr>
            <p:ph type="sldNum" sz="quarter" idx="12"/>
          </p:nvPr>
        </p:nvSpPr>
        <p:spPr>
          <a:xfrm>
            <a:off x="11493982" y="6305269"/>
            <a:ext cx="420757"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043A23-22EF-D24D-A1D1-C1291067CEBA}"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794634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Attendees</a:t>
            </a:r>
          </a:p>
        </p:txBody>
      </p:sp>
      <p:sp>
        <p:nvSpPr>
          <p:cNvPr id="4" name="TextBox 3"/>
          <p:cNvSpPr txBox="1"/>
          <p:nvPr/>
        </p:nvSpPr>
        <p:spPr>
          <a:xfrm>
            <a:off x="316624" y="1734534"/>
            <a:ext cx="5894454" cy="3893374"/>
          </a:xfrm>
          <a:prstGeom prst="rect">
            <a:avLst/>
          </a:prstGeom>
          <a:noFill/>
        </p:spPr>
        <p:txBody>
          <a:bodyPr wrap="square" numCol="1" rtlCol="0">
            <a:spAutoFit/>
          </a:bodyPr>
          <a:lstStyle/>
          <a:p>
            <a:pPr>
              <a:spcAft>
                <a:spcPts val="600"/>
              </a:spcAft>
            </a:pPr>
            <a:r>
              <a:rPr lang="en-US" sz="1600" dirty="0">
                <a:solidFill>
                  <a:schemeClr val="tx2"/>
                </a:solidFill>
                <a:latin typeface="Arial" panose="020B0604020202020204" pitchFamily="34" charset="0"/>
                <a:cs typeface="Arial" panose="020B0604020202020204" pitchFamily="34" charset="0"/>
              </a:rPr>
              <a:t>Liana </a:t>
            </a:r>
            <a:r>
              <a:rPr lang="en-US" sz="1600" dirty="0" err="1">
                <a:solidFill>
                  <a:schemeClr val="tx2"/>
                </a:solidFill>
                <a:latin typeface="Arial" panose="020B0604020202020204" pitchFamily="34" charset="0"/>
                <a:cs typeface="Arial" panose="020B0604020202020204" pitchFamily="34" charset="0"/>
              </a:rPr>
              <a:t>Algarín</a:t>
            </a:r>
            <a:r>
              <a:rPr lang="en-US" sz="1600" dirty="0">
                <a:solidFill>
                  <a:schemeClr val="tx2"/>
                </a:solidFill>
                <a:latin typeface="Arial" panose="020B0604020202020204" pitchFamily="34" charset="0"/>
                <a:cs typeface="Arial" panose="020B0604020202020204" pitchFamily="34" charset="0"/>
              </a:rPr>
              <a:t> (DOD)</a:t>
            </a:r>
          </a:p>
          <a:p>
            <a:pPr>
              <a:spcAft>
                <a:spcPts val="600"/>
              </a:spcAft>
            </a:pPr>
            <a:r>
              <a:rPr lang="en-US" sz="1600" dirty="0">
                <a:solidFill>
                  <a:schemeClr val="tx2"/>
                </a:solidFill>
                <a:latin typeface="Arial" panose="020B0604020202020204" pitchFamily="34" charset="0"/>
                <a:cs typeface="Arial" panose="020B0604020202020204" pitchFamily="34" charset="0"/>
              </a:rPr>
              <a:t>Chris Barrett (DAU)</a:t>
            </a:r>
          </a:p>
          <a:p>
            <a:pPr>
              <a:spcAft>
                <a:spcPts val="600"/>
              </a:spcAft>
            </a:pPr>
            <a:r>
              <a:rPr lang="en-US" sz="1600" dirty="0">
                <a:solidFill>
                  <a:schemeClr val="tx2"/>
                </a:solidFill>
                <a:latin typeface="Arial" panose="020B0604020202020204" pitchFamily="34" charset="0"/>
                <a:cs typeface="Arial" panose="020B0604020202020204" pitchFamily="34" charset="0"/>
              </a:rPr>
              <a:t>Adam Burkley (NPS)</a:t>
            </a:r>
          </a:p>
          <a:p>
            <a:pPr>
              <a:spcAft>
                <a:spcPts val="600"/>
              </a:spcAft>
            </a:pPr>
            <a:r>
              <a:rPr lang="en-US" sz="1600" dirty="0">
                <a:solidFill>
                  <a:schemeClr val="tx2"/>
                </a:solidFill>
                <a:latin typeface="Arial" panose="020B0604020202020204" pitchFamily="34" charset="0"/>
                <a:cs typeface="Arial" panose="020B0604020202020204" pitchFamily="34" charset="0"/>
              </a:rPr>
              <a:t>Bud Couch (Navy) </a:t>
            </a:r>
          </a:p>
          <a:p>
            <a:pPr>
              <a:spcAft>
                <a:spcPts val="600"/>
              </a:spcAft>
            </a:pPr>
            <a:r>
              <a:rPr lang="en-US" sz="1600" dirty="0">
                <a:solidFill>
                  <a:schemeClr val="tx2"/>
                </a:solidFill>
                <a:latin typeface="Arial" panose="020B0604020202020204" pitchFamily="34" charset="0"/>
                <a:cs typeface="Arial" panose="020B0604020202020204" pitchFamily="34" charset="0"/>
              </a:rPr>
              <a:t>Brennan Cox (NPS)</a:t>
            </a:r>
          </a:p>
          <a:p>
            <a:pPr>
              <a:spcAft>
                <a:spcPts val="600"/>
              </a:spcAft>
            </a:pPr>
            <a:r>
              <a:rPr lang="en-US" sz="1600" dirty="0">
                <a:solidFill>
                  <a:schemeClr val="tx2"/>
                </a:solidFill>
                <a:latin typeface="Arial" panose="020B0604020202020204" pitchFamily="34" charset="0"/>
                <a:cs typeface="Arial" panose="020B0604020202020204" pitchFamily="34" charset="0"/>
              </a:rPr>
              <a:t>Barbara </a:t>
            </a:r>
            <a:r>
              <a:rPr lang="en-US" sz="1600" dirty="0" err="1">
                <a:solidFill>
                  <a:schemeClr val="tx2"/>
                </a:solidFill>
                <a:latin typeface="Arial" panose="020B0604020202020204" pitchFamily="34" charset="0"/>
                <a:cs typeface="Arial" panose="020B0604020202020204" pitchFamily="34" charset="0"/>
              </a:rPr>
              <a:t>deBary-Kesner</a:t>
            </a:r>
            <a:r>
              <a:rPr lang="en-US" sz="1600" dirty="0">
                <a:solidFill>
                  <a:schemeClr val="tx2"/>
                </a:solidFill>
                <a:latin typeface="Arial" panose="020B0604020202020204" pitchFamily="34" charset="0"/>
                <a:cs typeface="Arial" panose="020B0604020202020204" pitchFamily="34" charset="0"/>
              </a:rPr>
              <a:t> (Navy) </a:t>
            </a:r>
          </a:p>
          <a:p>
            <a:pPr>
              <a:spcAft>
                <a:spcPts val="600"/>
              </a:spcAft>
            </a:pPr>
            <a:r>
              <a:rPr lang="en-US" sz="1600" dirty="0">
                <a:solidFill>
                  <a:schemeClr val="tx2"/>
                </a:solidFill>
                <a:latin typeface="Arial" panose="020B0604020202020204" pitchFamily="34" charset="0"/>
                <a:cs typeface="Arial" panose="020B0604020202020204" pitchFamily="34" charset="0"/>
              </a:rPr>
              <a:t>Vince Deguzman (MHSI)*</a:t>
            </a:r>
          </a:p>
          <a:p>
            <a:pPr>
              <a:spcAft>
                <a:spcPts val="600"/>
              </a:spcAft>
            </a:pPr>
            <a:r>
              <a:rPr lang="en-US" sz="1600" dirty="0">
                <a:solidFill>
                  <a:schemeClr val="tx2"/>
                </a:solidFill>
                <a:latin typeface="Arial" panose="020B0604020202020204" pitchFamily="34" charset="0"/>
                <a:cs typeface="Arial" panose="020B0604020202020204" pitchFamily="34" charset="0"/>
              </a:rPr>
              <a:t>Rick Etheridge (Navy) </a:t>
            </a:r>
          </a:p>
          <a:p>
            <a:pPr>
              <a:spcAft>
                <a:spcPts val="600"/>
              </a:spcAft>
            </a:pPr>
            <a:r>
              <a:rPr lang="en-US" sz="1600" dirty="0">
                <a:solidFill>
                  <a:schemeClr val="tx2"/>
                </a:solidFill>
                <a:latin typeface="Arial" panose="020B0604020202020204" pitchFamily="34" charset="0"/>
                <a:cs typeface="Arial" panose="020B0604020202020204" pitchFamily="34" charset="0"/>
              </a:rPr>
              <a:t>Dynnis Feliciano (MHSI)*</a:t>
            </a:r>
          </a:p>
          <a:p>
            <a:pPr>
              <a:spcAft>
                <a:spcPts val="600"/>
              </a:spcAft>
            </a:pPr>
            <a:r>
              <a:rPr lang="en-US" sz="1600" dirty="0">
                <a:solidFill>
                  <a:schemeClr val="tx2"/>
                </a:solidFill>
                <a:latin typeface="Arial" panose="020B0604020202020204" pitchFamily="34" charset="0"/>
                <a:cs typeface="Arial" panose="020B0604020202020204" pitchFamily="34" charset="0"/>
              </a:rPr>
              <a:t>Fran Greene  (NPS)</a:t>
            </a:r>
          </a:p>
          <a:p>
            <a:pPr>
              <a:spcAft>
                <a:spcPts val="600"/>
              </a:spcAft>
            </a:pPr>
            <a:r>
              <a:rPr lang="en-US" sz="1600" dirty="0">
                <a:solidFill>
                  <a:schemeClr val="tx2"/>
                </a:solidFill>
                <a:latin typeface="Arial" panose="020B0604020202020204" pitchFamily="34" charset="0"/>
                <a:cs typeface="Arial" panose="020B0604020202020204" pitchFamily="34" charset="0"/>
              </a:rPr>
              <a:t>Rachel Heffner (USAF)</a:t>
            </a:r>
          </a:p>
          <a:p>
            <a:pPr>
              <a:spcAft>
                <a:spcPts val="600"/>
              </a:spcAft>
            </a:pPr>
            <a:r>
              <a:rPr lang="en-US" sz="1600" dirty="0">
                <a:solidFill>
                  <a:schemeClr val="tx2"/>
                </a:solidFill>
                <a:latin typeface="Arial" panose="020B0604020202020204" pitchFamily="34" charset="0"/>
                <a:cs typeface="Arial" panose="020B0604020202020204" pitchFamily="34" charset="0"/>
              </a:rPr>
              <a:t>Travis Lee (MHSI)*</a:t>
            </a:r>
          </a:p>
        </p:txBody>
      </p:sp>
      <p:sp>
        <p:nvSpPr>
          <p:cNvPr id="5" name="TextBox 4"/>
          <p:cNvSpPr txBox="1"/>
          <p:nvPr/>
        </p:nvSpPr>
        <p:spPr>
          <a:xfrm>
            <a:off x="4086225" y="1734302"/>
            <a:ext cx="4230131" cy="3893374"/>
          </a:xfrm>
          <a:prstGeom prst="rect">
            <a:avLst/>
          </a:prstGeom>
          <a:noFill/>
        </p:spPr>
        <p:txBody>
          <a:bodyPr wrap="square" numCol="1" rtlCol="0">
            <a:spAutoFit/>
          </a:bodyPr>
          <a:lstStyle/>
          <a:p>
            <a:pPr>
              <a:spcAft>
                <a:spcPts val="600"/>
              </a:spcAft>
            </a:pPr>
            <a:r>
              <a:rPr lang="en-US" sz="1600" dirty="0">
                <a:solidFill>
                  <a:schemeClr val="tx2"/>
                </a:solidFill>
                <a:latin typeface="Arial" panose="020B0604020202020204" pitchFamily="34" charset="0"/>
                <a:cs typeface="Arial" panose="020B0604020202020204" pitchFamily="34" charset="0"/>
              </a:rPr>
              <a:t>Janae Lockett-Reynolds (DHS)</a:t>
            </a:r>
          </a:p>
          <a:p>
            <a:pPr>
              <a:spcAft>
                <a:spcPts val="600"/>
              </a:spcAft>
            </a:pPr>
            <a:r>
              <a:rPr lang="en-US" sz="1600" dirty="0">
                <a:solidFill>
                  <a:schemeClr val="tx2"/>
                </a:solidFill>
                <a:latin typeface="Arial" panose="020B0604020202020204" pitchFamily="34" charset="0"/>
                <a:cs typeface="Arial" panose="020B0604020202020204" pitchFamily="34" charset="0"/>
              </a:rPr>
              <a:t>Austin Lugo (MHSI)*</a:t>
            </a:r>
          </a:p>
          <a:p>
            <a:pPr>
              <a:spcAft>
                <a:spcPts val="600"/>
              </a:spcAft>
            </a:pPr>
            <a:r>
              <a:rPr lang="en-US" sz="1600" dirty="0">
                <a:solidFill>
                  <a:schemeClr val="tx2"/>
                </a:solidFill>
                <a:latin typeface="Arial" panose="020B0604020202020204" pitchFamily="34" charset="0"/>
                <a:cs typeface="Arial" panose="020B0604020202020204" pitchFamily="34" charset="0"/>
              </a:rPr>
              <a:t>Steve Merriman (Boeing)</a:t>
            </a:r>
          </a:p>
          <a:p>
            <a:pPr>
              <a:spcAft>
                <a:spcPts val="600"/>
              </a:spcAft>
            </a:pPr>
            <a:r>
              <a:rPr lang="en-US" sz="1600" dirty="0">
                <a:solidFill>
                  <a:schemeClr val="tx2"/>
                </a:solidFill>
                <a:latin typeface="Arial" panose="020B0604020202020204" pitchFamily="34" charset="0"/>
                <a:cs typeface="Arial" panose="020B0604020202020204" pitchFamily="34" charset="0"/>
              </a:rPr>
              <a:t>Mike Miller (USAF)*</a:t>
            </a:r>
          </a:p>
          <a:p>
            <a:pPr>
              <a:spcAft>
                <a:spcPts val="600"/>
              </a:spcAft>
            </a:pPr>
            <a:r>
              <a:rPr lang="en-US" sz="1600" dirty="0">
                <a:solidFill>
                  <a:schemeClr val="tx2"/>
                </a:solidFill>
                <a:latin typeface="Arial" panose="020B0604020202020204" pitchFamily="34" charset="0"/>
                <a:cs typeface="Arial" panose="020B0604020202020204" pitchFamily="34" charset="0"/>
              </a:rPr>
              <a:t>Matthew Nicholson (MHSI)* </a:t>
            </a:r>
          </a:p>
          <a:p>
            <a:pPr>
              <a:spcAft>
                <a:spcPts val="600"/>
              </a:spcAft>
            </a:pPr>
            <a:r>
              <a:rPr lang="en-US" sz="1600" dirty="0">
                <a:solidFill>
                  <a:schemeClr val="tx2"/>
                </a:solidFill>
                <a:latin typeface="Arial" panose="020B0604020202020204" pitchFamily="34" charset="0"/>
                <a:cs typeface="Arial" panose="020B0604020202020204" pitchFamily="34" charset="0"/>
              </a:rPr>
              <a:t>Mike O’Neil (NPS)</a:t>
            </a:r>
          </a:p>
          <a:p>
            <a:pPr>
              <a:spcAft>
                <a:spcPts val="600"/>
              </a:spcAft>
            </a:pPr>
            <a:r>
              <a:rPr lang="en-US" sz="1600" dirty="0">
                <a:solidFill>
                  <a:schemeClr val="tx2"/>
                </a:solidFill>
                <a:latin typeface="Arial" panose="020B0604020202020204" pitchFamily="34" charset="0"/>
                <a:cs typeface="Arial" panose="020B0604020202020204" pitchFamily="34" charset="0"/>
              </a:rPr>
              <a:t>Joe Parham (Army)</a:t>
            </a:r>
          </a:p>
          <a:p>
            <a:pPr>
              <a:spcAft>
                <a:spcPts val="600"/>
              </a:spcAft>
            </a:pPr>
            <a:r>
              <a:rPr lang="en-US" sz="1600" dirty="0">
                <a:solidFill>
                  <a:schemeClr val="tx2"/>
                </a:solidFill>
                <a:latin typeface="Arial" panose="020B0604020202020204" pitchFamily="34" charset="0"/>
                <a:cs typeface="Arial" panose="020B0604020202020204" pitchFamily="34" charset="0"/>
              </a:rPr>
              <a:t>Jim Pharmer (Navy) </a:t>
            </a:r>
          </a:p>
          <a:p>
            <a:pPr>
              <a:spcAft>
                <a:spcPts val="600"/>
              </a:spcAft>
            </a:pPr>
            <a:r>
              <a:rPr lang="en-US" sz="1600" dirty="0">
                <a:solidFill>
                  <a:schemeClr val="tx2"/>
                </a:solidFill>
                <a:latin typeface="Arial" panose="020B0604020202020204" pitchFamily="34" charset="0"/>
                <a:cs typeface="Arial" panose="020B0604020202020204" pitchFamily="34" charset="0"/>
              </a:rPr>
              <a:t>Aditya Prasad (Navy) </a:t>
            </a:r>
          </a:p>
          <a:p>
            <a:pPr>
              <a:spcAft>
                <a:spcPts val="600"/>
              </a:spcAft>
            </a:pPr>
            <a:r>
              <a:rPr lang="en-US" sz="1600" dirty="0">
                <a:solidFill>
                  <a:schemeClr val="tx2"/>
                </a:solidFill>
                <a:latin typeface="Arial" panose="020B0604020202020204" pitchFamily="34" charset="0"/>
                <a:cs typeface="Arial" panose="020B0604020202020204" pitchFamily="34" charset="0"/>
              </a:rPr>
              <a:t>Katie Ricker (MHSI)*</a:t>
            </a:r>
          </a:p>
          <a:p>
            <a:pPr>
              <a:spcAft>
                <a:spcPts val="600"/>
              </a:spcAft>
            </a:pPr>
            <a:r>
              <a:rPr lang="en-US" sz="1600" dirty="0">
                <a:solidFill>
                  <a:schemeClr val="tx2"/>
                </a:solidFill>
                <a:latin typeface="Arial" panose="020B0604020202020204" pitchFamily="34" charset="0"/>
                <a:cs typeface="Arial" panose="020B0604020202020204" pitchFamily="34" charset="0"/>
              </a:rPr>
              <a:t>Aron Rotklein (MHSI)*</a:t>
            </a:r>
          </a:p>
          <a:p>
            <a:pPr>
              <a:spcAft>
                <a:spcPts val="600"/>
              </a:spcAft>
            </a:pPr>
            <a:r>
              <a:rPr lang="en-US" sz="1600" dirty="0">
                <a:solidFill>
                  <a:schemeClr val="tx2"/>
                </a:solidFill>
                <a:latin typeface="Arial" panose="020B0604020202020204" pitchFamily="34" charset="0"/>
                <a:cs typeface="Arial" panose="020B0604020202020204" pitchFamily="34" charset="0"/>
              </a:rPr>
              <a:t>Dale Russell (Navy) </a:t>
            </a:r>
          </a:p>
        </p:txBody>
      </p:sp>
      <p:sp>
        <p:nvSpPr>
          <p:cNvPr id="6" name="TextBox 5"/>
          <p:cNvSpPr txBox="1"/>
          <p:nvPr/>
        </p:nvSpPr>
        <p:spPr>
          <a:xfrm>
            <a:off x="8105775" y="1730797"/>
            <a:ext cx="3514725" cy="3893374"/>
          </a:xfrm>
          <a:prstGeom prst="rect">
            <a:avLst/>
          </a:prstGeom>
          <a:noFill/>
        </p:spPr>
        <p:txBody>
          <a:bodyPr wrap="square" numCol="1" rtlCol="0">
            <a:spAutoFit/>
          </a:bodyPr>
          <a:lstStyle/>
          <a:p>
            <a:pPr>
              <a:spcAft>
                <a:spcPts val="600"/>
              </a:spcAft>
            </a:pPr>
            <a:r>
              <a:rPr lang="en-US" sz="1600" dirty="0">
                <a:solidFill>
                  <a:schemeClr val="tx2"/>
                </a:solidFill>
                <a:latin typeface="Arial" panose="020B0604020202020204" pitchFamily="34" charset="0"/>
                <a:cs typeface="Arial" panose="020B0604020202020204" pitchFamily="34" charset="0"/>
              </a:rPr>
              <a:t>Mark Rutherford (USCG)</a:t>
            </a:r>
          </a:p>
          <a:p>
            <a:pPr>
              <a:spcAft>
                <a:spcPts val="600"/>
              </a:spcAft>
            </a:pPr>
            <a:r>
              <a:rPr lang="en-US" sz="1600" dirty="0">
                <a:solidFill>
                  <a:schemeClr val="tx2"/>
                </a:solidFill>
                <a:latin typeface="Arial" panose="020B0604020202020204" pitchFamily="34" charset="0"/>
                <a:cs typeface="Arial" panose="020B0604020202020204" pitchFamily="34" charset="0"/>
              </a:rPr>
              <a:t>Jon Schaafsma (MHSI)*</a:t>
            </a:r>
          </a:p>
          <a:p>
            <a:pPr>
              <a:spcAft>
                <a:spcPts val="600"/>
              </a:spcAft>
            </a:pPr>
            <a:r>
              <a:rPr lang="en-US" sz="1600" dirty="0">
                <a:solidFill>
                  <a:schemeClr val="tx2"/>
                </a:solidFill>
                <a:latin typeface="Arial" panose="020B0604020202020204" pitchFamily="34" charset="0"/>
                <a:cs typeface="Arial" panose="020B0604020202020204" pitchFamily="34" charset="0"/>
              </a:rPr>
              <a:t>Larry Shattuck (NPS)</a:t>
            </a:r>
          </a:p>
          <a:p>
            <a:pPr>
              <a:spcAft>
                <a:spcPts val="600"/>
              </a:spcAft>
            </a:pPr>
            <a:r>
              <a:rPr lang="en-US" sz="1600" dirty="0">
                <a:solidFill>
                  <a:schemeClr val="tx2"/>
                </a:solidFill>
                <a:latin typeface="Arial" panose="020B0604020202020204" pitchFamily="34" charset="0"/>
                <a:cs typeface="Arial" panose="020B0604020202020204" pitchFamily="34" charset="0"/>
              </a:rPr>
              <a:t>Nita Shattuck (NPS)</a:t>
            </a:r>
          </a:p>
          <a:p>
            <a:pPr>
              <a:spcAft>
                <a:spcPts val="600"/>
              </a:spcAft>
            </a:pPr>
            <a:r>
              <a:rPr lang="en-US" sz="1600" dirty="0">
                <a:solidFill>
                  <a:schemeClr val="tx2"/>
                </a:solidFill>
                <a:latin typeface="Arial" panose="020B0604020202020204" pitchFamily="34" charset="0"/>
                <a:cs typeface="Arial" panose="020B0604020202020204" pitchFamily="34" charset="0"/>
              </a:rPr>
              <a:t>Chris Taylor (USAF)</a:t>
            </a:r>
          </a:p>
          <a:p>
            <a:pPr>
              <a:spcAft>
                <a:spcPts val="600"/>
              </a:spcAft>
            </a:pPr>
            <a:r>
              <a:rPr lang="en-US" sz="1600" dirty="0">
                <a:solidFill>
                  <a:schemeClr val="tx2"/>
                </a:solidFill>
                <a:latin typeface="Arial" panose="020B0604020202020204" pitchFamily="34" charset="0"/>
                <a:cs typeface="Arial" panose="020B0604020202020204" pitchFamily="34" charset="0"/>
              </a:rPr>
              <a:t>Jeff Thomas (Army)</a:t>
            </a:r>
          </a:p>
          <a:p>
            <a:pPr>
              <a:spcAft>
                <a:spcPts val="600"/>
              </a:spcAft>
            </a:pPr>
            <a:r>
              <a:rPr lang="en-US" sz="1600" dirty="0">
                <a:solidFill>
                  <a:schemeClr val="tx2"/>
                </a:solidFill>
                <a:latin typeface="Arial" panose="020B0604020202020204" pitchFamily="34" charset="0"/>
                <a:cs typeface="Arial" panose="020B0604020202020204" pitchFamily="34" charset="0"/>
              </a:rPr>
              <a:t>Christine Tyndall (MHSI)*</a:t>
            </a:r>
          </a:p>
          <a:p>
            <a:pPr>
              <a:spcAft>
                <a:spcPts val="600"/>
              </a:spcAft>
            </a:pPr>
            <a:r>
              <a:rPr lang="en-US" sz="1600" dirty="0">
                <a:solidFill>
                  <a:schemeClr val="tx2"/>
                </a:solidFill>
                <a:latin typeface="Arial" panose="020B0604020202020204" pitchFamily="34" charset="0"/>
                <a:cs typeface="Arial" panose="020B0604020202020204" pitchFamily="34" charset="0"/>
              </a:rPr>
              <a:t>Alonso Vera (NASA)</a:t>
            </a:r>
          </a:p>
          <a:p>
            <a:pPr>
              <a:spcAft>
                <a:spcPts val="600"/>
              </a:spcAft>
            </a:pPr>
            <a:r>
              <a:rPr lang="en-US" sz="1600" dirty="0">
                <a:solidFill>
                  <a:schemeClr val="tx2"/>
                </a:solidFill>
                <a:latin typeface="Arial" panose="020B0604020202020204" pitchFamily="34" charset="0"/>
                <a:cs typeface="Arial" panose="020B0604020202020204" pitchFamily="34" charset="0"/>
              </a:rPr>
              <a:t>Mitch Woods DOD)</a:t>
            </a:r>
          </a:p>
          <a:p>
            <a:pPr>
              <a:spcAft>
                <a:spcPts val="600"/>
              </a:spcAft>
            </a:pPr>
            <a:r>
              <a:rPr lang="en-US" sz="1600" dirty="0">
                <a:solidFill>
                  <a:schemeClr val="tx2"/>
                </a:solidFill>
                <a:latin typeface="Arial" panose="020B0604020202020204" pitchFamily="34" charset="0"/>
                <a:cs typeface="Arial" panose="020B0604020202020204" pitchFamily="34" charset="0"/>
              </a:rPr>
              <a:t>Granville Wright (MHSI)</a:t>
            </a:r>
          </a:p>
          <a:p>
            <a:pPr>
              <a:spcAft>
                <a:spcPts val="600"/>
              </a:spcAft>
            </a:pPr>
            <a:endParaRPr lang="en-US" sz="1600" dirty="0">
              <a:solidFill>
                <a:schemeClr val="tx2"/>
              </a:solidFill>
              <a:latin typeface="Arial" panose="020B0604020202020204" pitchFamily="34" charset="0"/>
              <a:cs typeface="Arial" panose="020B0604020202020204" pitchFamily="34" charset="0"/>
            </a:endParaRPr>
          </a:p>
          <a:p>
            <a:pPr>
              <a:spcAft>
                <a:spcPts val="600"/>
              </a:spcAft>
            </a:pPr>
            <a:r>
              <a:rPr lang="en-US" sz="1600" dirty="0">
                <a:solidFill>
                  <a:schemeClr val="tx2"/>
                </a:solidFill>
                <a:latin typeface="Arial" panose="020B0604020202020204" pitchFamily="34" charset="0"/>
                <a:cs typeface="Arial" panose="020B0604020202020204" pitchFamily="34" charset="0"/>
              </a:rPr>
              <a:t>*Indicates did not attend in person</a:t>
            </a:r>
          </a:p>
        </p:txBody>
      </p:sp>
      <p:sp>
        <p:nvSpPr>
          <p:cNvPr id="7" name="Slide Number Placeholder 6"/>
          <p:cNvSpPr>
            <a:spLocks noGrp="1"/>
          </p:cNvSpPr>
          <p:nvPr>
            <p:ph type="sldNum" sz="quarter" idx="12"/>
          </p:nvPr>
        </p:nvSpPr>
        <p:spPr/>
        <p:txBody>
          <a:bodyPr/>
          <a:lstStyle/>
          <a:p>
            <a:fld id="{7F043A23-22EF-D24D-A1D1-C1291067CEBA}" type="slidenum">
              <a:rPr lang="en-US" smtClean="0"/>
              <a:t>5</a:t>
            </a:fld>
            <a:endParaRPr lang="en-US"/>
          </a:p>
        </p:txBody>
      </p:sp>
    </p:spTree>
    <p:extLst>
      <p:ext uri="{BB962C8B-B14F-4D97-AF65-F5344CB8AC3E}">
        <p14:creationId xmlns:p14="http://schemas.microsoft.com/office/powerpoint/2010/main" val="9909651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B3916D-1BC8-EC44-8DF1-E32C4DC92908}"/>
              </a:ext>
            </a:extLst>
          </p:cNvPr>
          <p:cNvSpPr>
            <a:spLocks noGrp="1"/>
          </p:cNvSpPr>
          <p:nvPr>
            <p:ph type="title"/>
          </p:nvPr>
        </p:nvSpPr>
        <p:spPr>
          <a:xfrm>
            <a:off x="1447790" y="240748"/>
            <a:ext cx="10466949" cy="880578"/>
          </a:xfrm>
        </p:spPr>
        <p:txBody>
          <a:bodyPr>
            <a:normAutofit/>
          </a:bodyPr>
          <a:lstStyle/>
          <a:p>
            <a:r>
              <a:rPr lang="en-US" dirty="0"/>
              <a:t>Next Steps</a:t>
            </a:r>
          </a:p>
        </p:txBody>
      </p:sp>
      <p:sp>
        <p:nvSpPr>
          <p:cNvPr id="5" name="Content Placeholder 4">
            <a:extLst>
              <a:ext uri="{FF2B5EF4-FFF2-40B4-BE49-F238E27FC236}">
                <a16:creationId xmlns:a16="http://schemas.microsoft.com/office/drawing/2014/main" id="{36EAE387-E3D0-994B-BD71-F2C33FC3D033}"/>
              </a:ext>
            </a:extLst>
          </p:cNvPr>
          <p:cNvSpPr>
            <a:spLocks noGrp="1"/>
          </p:cNvSpPr>
          <p:nvPr>
            <p:ph sz="half" idx="1"/>
          </p:nvPr>
        </p:nvSpPr>
        <p:spPr/>
        <p:txBody>
          <a:bodyPr>
            <a:normAutofit lnSpcReduction="10000"/>
          </a:bodyPr>
          <a:lstStyle/>
          <a:p>
            <a:r>
              <a:rPr lang="en-US" dirty="0"/>
              <a:t>Designating leadership</a:t>
            </a:r>
          </a:p>
          <a:p>
            <a:pPr marL="800100" lvl="1" indent="-342900">
              <a:buFont typeface="Arial" panose="020B0604020202020204" pitchFamily="34" charset="0"/>
              <a:buChar char="•"/>
            </a:pPr>
            <a:r>
              <a:rPr lang="en-US" dirty="0"/>
              <a:t>Essential advocacy</a:t>
            </a:r>
          </a:p>
          <a:p>
            <a:endParaRPr lang="en-US" dirty="0"/>
          </a:p>
          <a:p>
            <a:r>
              <a:rPr lang="en-US" dirty="0"/>
              <a:t>Selecting an approach</a:t>
            </a:r>
          </a:p>
          <a:p>
            <a:pPr marL="800100" lvl="1" indent="-342900">
              <a:buFont typeface="Arial" panose="020B0604020202020204" pitchFamily="34" charset="0"/>
              <a:buChar char="•"/>
            </a:pPr>
            <a:r>
              <a:rPr lang="en-US" dirty="0"/>
              <a:t>Informs approach to HSI Body of Knowledge development</a:t>
            </a:r>
          </a:p>
          <a:p>
            <a:pPr marL="800100" lvl="1" indent="-342900">
              <a:buFont typeface="Arial" panose="020B0604020202020204" pitchFamily="34" charset="0"/>
              <a:buChar char="•"/>
            </a:pPr>
            <a:r>
              <a:rPr lang="en-US" dirty="0"/>
              <a:t>Establishes method of maintaining certification </a:t>
            </a:r>
          </a:p>
          <a:p>
            <a:endParaRPr lang="en-US" dirty="0"/>
          </a:p>
          <a:p>
            <a:r>
              <a:rPr lang="en-US" dirty="0"/>
              <a:t>Resourcing considerations</a:t>
            </a:r>
          </a:p>
          <a:p>
            <a:pPr marL="800100" lvl="1" indent="-342900">
              <a:buFont typeface="Arial" panose="020B0604020202020204" pitchFamily="34" charset="0"/>
              <a:buChar char="•"/>
            </a:pPr>
            <a:r>
              <a:rPr lang="en-US" dirty="0"/>
              <a:t>Independent professional organization?</a:t>
            </a:r>
          </a:p>
          <a:p>
            <a:pPr marL="800100" lvl="1" indent="-342900">
              <a:buFont typeface="Arial" panose="020B0604020202020204" pitchFamily="34" charset="0"/>
              <a:buChar char="•"/>
            </a:pPr>
            <a:r>
              <a:rPr lang="en-US" dirty="0"/>
              <a:t>Existing professional organization?</a:t>
            </a:r>
          </a:p>
          <a:p>
            <a:pPr marL="800100" lvl="1" indent="-342900">
              <a:buFont typeface="Arial" panose="020B0604020202020204" pitchFamily="34" charset="0"/>
              <a:buChar char="•"/>
            </a:pPr>
            <a:r>
              <a:rPr lang="en-US" dirty="0"/>
              <a:t>DAWIA career field considerations?</a:t>
            </a:r>
          </a:p>
        </p:txBody>
      </p:sp>
      <p:sp>
        <p:nvSpPr>
          <p:cNvPr id="6" name="Slide Number Placeholder 5">
            <a:extLst>
              <a:ext uri="{FF2B5EF4-FFF2-40B4-BE49-F238E27FC236}">
                <a16:creationId xmlns:a16="http://schemas.microsoft.com/office/drawing/2014/main" id="{BD0D4E25-3501-574E-B0B9-5DDF83D4740C}"/>
              </a:ext>
            </a:extLst>
          </p:cNvPr>
          <p:cNvSpPr>
            <a:spLocks noGrp="1"/>
          </p:cNvSpPr>
          <p:nvPr>
            <p:ph type="sldNum" sz="quarter" idx="12"/>
          </p:nvPr>
        </p:nvSpPr>
        <p:spPr>
          <a:xfrm>
            <a:off x="11493982" y="6305269"/>
            <a:ext cx="420757"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043A23-22EF-D24D-A1D1-C1291067CEBA}"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65218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91019-4F40-094C-8B28-21062CA87027}"/>
              </a:ext>
            </a:extLst>
          </p:cNvPr>
          <p:cNvSpPr>
            <a:spLocks noGrp="1"/>
          </p:cNvSpPr>
          <p:nvPr>
            <p:ph type="ctrTitle"/>
          </p:nvPr>
        </p:nvSpPr>
        <p:spPr/>
        <p:txBody>
          <a:bodyPr/>
          <a:lstStyle/>
          <a:p>
            <a:r>
              <a:rPr lang="en-US" dirty="0"/>
              <a:t>Mapping of HSI Resources and Activities</a:t>
            </a:r>
          </a:p>
        </p:txBody>
      </p:sp>
      <p:sp>
        <p:nvSpPr>
          <p:cNvPr id="3" name="Subtitle 2">
            <a:extLst>
              <a:ext uri="{FF2B5EF4-FFF2-40B4-BE49-F238E27FC236}">
                <a16:creationId xmlns:a16="http://schemas.microsoft.com/office/drawing/2014/main" id="{F942CE59-574E-384E-A40D-12CA404FAC8B}"/>
              </a:ext>
            </a:extLst>
          </p:cNvPr>
          <p:cNvSpPr>
            <a:spLocks noGrp="1"/>
          </p:cNvSpPr>
          <p:nvPr>
            <p:ph type="subTitle" idx="1"/>
          </p:nvPr>
        </p:nvSpPr>
        <p:spPr/>
        <p:txBody>
          <a:bodyPr/>
          <a:lstStyle/>
          <a:p>
            <a:r>
              <a:rPr lang="en-US" dirty="0"/>
              <a:t>Vince Deguzman</a:t>
            </a:r>
          </a:p>
          <a:p>
            <a:r>
              <a:rPr lang="en-US" dirty="0"/>
              <a:t>Nov 2019</a:t>
            </a:r>
          </a:p>
        </p:txBody>
      </p:sp>
    </p:spTree>
    <p:extLst>
      <p:ext uri="{BB962C8B-B14F-4D97-AF65-F5344CB8AC3E}">
        <p14:creationId xmlns:p14="http://schemas.microsoft.com/office/powerpoint/2010/main" val="24956647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B3916D-1BC8-EC44-8DF1-E32C4DC92908}"/>
              </a:ext>
            </a:extLst>
          </p:cNvPr>
          <p:cNvSpPr>
            <a:spLocks noGrp="1"/>
          </p:cNvSpPr>
          <p:nvPr>
            <p:ph type="title"/>
          </p:nvPr>
        </p:nvSpPr>
        <p:spPr/>
        <p:txBody>
          <a:bodyPr/>
          <a:lstStyle/>
          <a:p>
            <a:r>
              <a:rPr lang="en-US" dirty="0"/>
              <a:t>Methodology</a:t>
            </a:r>
          </a:p>
        </p:txBody>
      </p:sp>
      <p:sp>
        <p:nvSpPr>
          <p:cNvPr id="5" name="Content Placeholder 4">
            <a:extLst>
              <a:ext uri="{FF2B5EF4-FFF2-40B4-BE49-F238E27FC236}">
                <a16:creationId xmlns:a16="http://schemas.microsoft.com/office/drawing/2014/main" id="{36EAE387-E3D0-994B-BD71-F2C33FC3D033}"/>
              </a:ext>
            </a:extLst>
          </p:cNvPr>
          <p:cNvSpPr>
            <a:spLocks noGrp="1"/>
          </p:cNvSpPr>
          <p:nvPr>
            <p:ph sz="half" idx="1"/>
          </p:nvPr>
        </p:nvSpPr>
        <p:spPr/>
        <p:txBody>
          <a:bodyPr>
            <a:noAutofit/>
          </a:bodyPr>
          <a:lstStyle/>
          <a:p>
            <a:r>
              <a:rPr lang="en-US" sz="3600" dirty="0"/>
              <a:t>POAM</a:t>
            </a:r>
          </a:p>
          <a:p>
            <a:r>
              <a:rPr lang="en-US" sz="3600" dirty="0">
                <a:hlinkClick r:id="rId2" action="ppaction://hlinksldjump"/>
              </a:rPr>
              <a:t>HSI toolkit</a:t>
            </a:r>
            <a:endParaRPr lang="en-US" sz="3600" dirty="0"/>
          </a:p>
          <a:p>
            <a:r>
              <a:rPr lang="en-US" sz="3600" dirty="0">
                <a:hlinkClick r:id="rId2" action="ppaction://hlinksldjump"/>
              </a:rPr>
              <a:t>References</a:t>
            </a:r>
            <a:endParaRPr lang="en-US" sz="3600" dirty="0"/>
          </a:p>
          <a:p>
            <a:r>
              <a:rPr lang="en-US" sz="3600" dirty="0">
                <a:hlinkClick r:id="rId3" action="ppaction://hlinksldjump"/>
              </a:rPr>
              <a:t>Activities</a:t>
            </a:r>
            <a:endParaRPr lang="en-US" sz="3600" dirty="0"/>
          </a:p>
          <a:p>
            <a:r>
              <a:rPr lang="en-US" sz="3600" dirty="0"/>
              <a:t>APAN</a:t>
            </a:r>
          </a:p>
          <a:p>
            <a:r>
              <a:rPr lang="en-US" sz="3600" dirty="0"/>
              <a:t>SharePoint</a:t>
            </a:r>
          </a:p>
          <a:p>
            <a:pPr marL="0" indent="0">
              <a:buNone/>
            </a:pPr>
            <a:endParaRPr lang="en-US" dirty="0"/>
          </a:p>
          <a:p>
            <a:pPr lvl="1"/>
            <a:endParaRPr lang="en-US" dirty="0"/>
          </a:p>
          <a:p>
            <a:pPr lvl="1"/>
            <a:r>
              <a:rPr lang="en-US" dirty="0"/>
              <a:t>	</a:t>
            </a:r>
          </a:p>
          <a:p>
            <a:pPr lvl="1"/>
            <a:endParaRPr lang="en-US" dirty="0"/>
          </a:p>
        </p:txBody>
      </p:sp>
      <p:sp>
        <p:nvSpPr>
          <p:cNvPr id="6" name="Slide Number Placeholder 5">
            <a:extLst>
              <a:ext uri="{FF2B5EF4-FFF2-40B4-BE49-F238E27FC236}">
                <a16:creationId xmlns:a16="http://schemas.microsoft.com/office/drawing/2014/main" id="{BD0D4E25-3501-574E-B0B9-5DDF83D4740C}"/>
              </a:ext>
            </a:extLst>
          </p:cNvPr>
          <p:cNvSpPr>
            <a:spLocks noGrp="1"/>
          </p:cNvSpPr>
          <p:nvPr>
            <p:ph type="sldNum" sz="quarter" idx="12"/>
          </p:nvPr>
        </p:nvSpPr>
        <p:spPr>
          <a:xfrm>
            <a:off x="11493982" y="6305269"/>
            <a:ext cx="420757"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043A23-22EF-D24D-A1D1-C1291067CEBA}"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1548768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BBD6296-F7DF-774B-A02F-5476862ED3C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043A23-22EF-D24D-A1D1-C1291067CEBA}"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pic>
        <p:nvPicPr>
          <p:cNvPr id="6" name="Content Placeholder 5"/>
          <p:cNvPicPr>
            <a:picLocks noGrp="1"/>
          </p:cNvPicPr>
          <p:nvPr>
            <p:ph sz="half" idx="1"/>
          </p:nvPr>
        </p:nvPicPr>
        <p:blipFill>
          <a:blip r:embed="rId2"/>
          <a:stretch>
            <a:fillRect/>
          </a:stretch>
        </p:blipFill>
        <p:spPr>
          <a:xfrm>
            <a:off x="682625" y="1226344"/>
            <a:ext cx="9753600" cy="4114800"/>
          </a:xfrm>
          <a:prstGeom prst="rect">
            <a:avLst/>
          </a:prstGeom>
        </p:spPr>
      </p:pic>
      <p:sp>
        <p:nvSpPr>
          <p:cNvPr id="9" name="Subtitle 2">
            <a:extLst>
              <a:ext uri="{FF2B5EF4-FFF2-40B4-BE49-F238E27FC236}">
                <a16:creationId xmlns:a16="http://schemas.microsoft.com/office/drawing/2014/main" id="{66ACE999-45F4-4F45-AEE3-5FB93BB4A7B5}"/>
              </a:ext>
            </a:extLst>
          </p:cNvPr>
          <p:cNvSpPr txBox="1">
            <a:spLocks/>
          </p:cNvSpPr>
          <p:nvPr/>
        </p:nvSpPr>
        <p:spPr>
          <a:xfrm>
            <a:off x="8965034" y="4111279"/>
            <a:ext cx="3038122" cy="995980"/>
          </a:xfrm>
          <a:prstGeom prst="rect">
            <a:avLst/>
          </a:prstGeom>
          <a:solidFill>
            <a:srgbClr val="002A58"/>
          </a:solidFill>
        </p:spPr>
        <p:txBody>
          <a:bodyPr vert="horz" lIns="274320" tIns="274320" rIns="274320" bIns="274320" rtlCol="0">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4">
                    <a:lumMod val="60000"/>
                    <a:lumOff val="40000"/>
                  </a:schemeClr>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65000"/>
                    <a:lumOff val="3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65000"/>
                    <a:lumOff val="3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65000"/>
                    <a:lumOff val="3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FFC000">
                    <a:lumMod val="60000"/>
                    <a:lumOff val="40000"/>
                  </a:srgbClr>
                </a:solidFill>
                <a:effectLst/>
                <a:uLnTx/>
                <a:uFillTx/>
                <a:latin typeface="Arial" panose="020B0604020202020204" pitchFamily="34" charset="0"/>
                <a:ea typeface="+mn-ea"/>
                <a:cs typeface="Arial" panose="020B0604020202020204" pitchFamily="34" charset="0"/>
              </a:rPr>
              <a:t>Screenshot of the HSI toolkit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srgbClr val="FFC000">
                  <a:lumMod val="60000"/>
                  <a:lumOff val="40000"/>
                </a:srgbClr>
              </a:solidFill>
              <a:effectLst/>
              <a:uLnTx/>
              <a:uFillTx/>
              <a:latin typeface="Arial" panose="020B0604020202020204" pitchFamily="34" charset="0"/>
              <a:ea typeface="+mn-ea"/>
              <a:cs typeface="Arial" panose="020B0604020202020204" pitchFamily="34" charset="0"/>
            </a:endParaRPr>
          </a:p>
        </p:txBody>
      </p:sp>
      <p:sp>
        <p:nvSpPr>
          <p:cNvPr id="10" name="Oval 9"/>
          <p:cNvSpPr/>
          <p:nvPr/>
        </p:nvSpPr>
        <p:spPr>
          <a:xfrm>
            <a:off x="376639" y="4962049"/>
            <a:ext cx="8267030" cy="5416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6725B47C-B19C-7F45-83F1-C37930F41EB9}"/>
              </a:ext>
            </a:extLst>
          </p:cNvPr>
          <p:cNvPicPr>
            <a:picLocks noChangeAspect="1"/>
          </p:cNvPicPr>
          <p:nvPr/>
        </p:nvPicPr>
        <p:blipFill>
          <a:blip r:embed="rId3"/>
          <a:stretch>
            <a:fillRect/>
          </a:stretch>
        </p:blipFill>
        <p:spPr>
          <a:xfrm>
            <a:off x="10625330" y="3224298"/>
            <a:ext cx="1188720" cy="528320"/>
          </a:xfrm>
          <a:prstGeom prst="rect">
            <a:avLst/>
          </a:prstGeom>
        </p:spPr>
      </p:pic>
      <p:pic>
        <p:nvPicPr>
          <p:cNvPr id="12" name="Picture 11">
            <a:extLst>
              <a:ext uri="{FF2B5EF4-FFF2-40B4-BE49-F238E27FC236}">
                <a16:creationId xmlns:a16="http://schemas.microsoft.com/office/drawing/2014/main" id="{E0FC4D4D-3A1E-9F4F-953A-3DE00D2F79BD}"/>
              </a:ext>
            </a:extLst>
          </p:cNvPr>
          <p:cNvPicPr>
            <a:picLocks noChangeAspect="1"/>
          </p:cNvPicPr>
          <p:nvPr/>
        </p:nvPicPr>
        <p:blipFill>
          <a:blip r:embed="rId4"/>
          <a:stretch>
            <a:fillRect/>
          </a:stretch>
        </p:blipFill>
        <p:spPr>
          <a:xfrm>
            <a:off x="10625330" y="2532437"/>
            <a:ext cx="1188720" cy="508508"/>
          </a:xfrm>
          <a:prstGeom prst="rect">
            <a:avLst/>
          </a:prstGeom>
        </p:spPr>
      </p:pic>
      <p:pic>
        <p:nvPicPr>
          <p:cNvPr id="13" name="Picture 12">
            <a:extLst>
              <a:ext uri="{FF2B5EF4-FFF2-40B4-BE49-F238E27FC236}">
                <a16:creationId xmlns:a16="http://schemas.microsoft.com/office/drawing/2014/main" id="{DD691FC0-B3B5-774C-9D72-087BFBF526B6}"/>
              </a:ext>
            </a:extLst>
          </p:cNvPr>
          <p:cNvPicPr>
            <a:picLocks noChangeAspect="1"/>
          </p:cNvPicPr>
          <p:nvPr/>
        </p:nvPicPr>
        <p:blipFill>
          <a:blip r:embed="rId5"/>
          <a:stretch>
            <a:fillRect/>
          </a:stretch>
        </p:blipFill>
        <p:spPr>
          <a:xfrm>
            <a:off x="10625330" y="1820764"/>
            <a:ext cx="1188720" cy="528320"/>
          </a:xfrm>
          <a:prstGeom prst="rect">
            <a:avLst/>
          </a:prstGeom>
        </p:spPr>
      </p:pic>
      <p:pic>
        <p:nvPicPr>
          <p:cNvPr id="14" name="Picture 13">
            <a:extLst>
              <a:ext uri="{FF2B5EF4-FFF2-40B4-BE49-F238E27FC236}">
                <a16:creationId xmlns:a16="http://schemas.microsoft.com/office/drawing/2014/main" id="{FE7DDEFA-7804-2149-BAD9-BD02971F486A}"/>
              </a:ext>
            </a:extLst>
          </p:cNvPr>
          <p:cNvPicPr>
            <a:picLocks noChangeAspect="1"/>
          </p:cNvPicPr>
          <p:nvPr/>
        </p:nvPicPr>
        <p:blipFill>
          <a:blip r:embed="rId6"/>
          <a:stretch>
            <a:fillRect/>
          </a:stretch>
        </p:blipFill>
        <p:spPr>
          <a:xfrm>
            <a:off x="10625330" y="1056686"/>
            <a:ext cx="1188720" cy="528320"/>
          </a:xfrm>
          <a:prstGeom prst="rect">
            <a:avLst/>
          </a:prstGeom>
        </p:spPr>
      </p:pic>
    </p:spTree>
    <p:extLst>
      <p:ext uri="{BB962C8B-B14F-4D97-AF65-F5344CB8AC3E}">
        <p14:creationId xmlns:p14="http://schemas.microsoft.com/office/powerpoint/2010/main" val="42835674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BBD6296-F7DF-774B-A02F-5476862ED3C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043A23-22EF-D24D-A1D1-C1291067CEBA}"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pic>
        <p:nvPicPr>
          <p:cNvPr id="11" name="Picture 10"/>
          <p:cNvPicPr/>
          <p:nvPr/>
        </p:nvPicPr>
        <p:blipFill>
          <a:blip r:embed="rId2"/>
          <a:stretch>
            <a:fillRect/>
          </a:stretch>
        </p:blipFill>
        <p:spPr>
          <a:xfrm>
            <a:off x="605573" y="740309"/>
            <a:ext cx="8906417" cy="5080628"/>
          </a:xfrm>
          <a:prstGeom prst="rect">
            <a:avLst/>
          </a:prstGeom>
        </p:spPr>
      </p:pic>
      <p:sp>
        <p:nvSpPr>
          <p:cNvPr id="12" name="Subtitle 2">
            <a:extLst>
              <a:ext uri="{FF2B5EF4-FFF2-40B4-BE49-F238E27FC236}">
                <a16:creationId xmlns:a16="http://schemas.microsoft.com/office/drawing/2014/main" id="{66ACE999-45F4-4F45-AEE3-5FB93BB4A7B5}"/>
              </a:ext>
            </a:extLst>
          </p:cNvPr>
          <p:cNvSpPr txBox="1">
            <a:spLocks/>
          </p:cNvSpPr>
          <p:nvPr/>
        </p:nvSpPr>
        <p:spPr>
          <a:xfrm>
            <a:off x="8431796" y="1443209"/>
            <a:ext cx="3038122" cy="1065816"/>
          </a:xfrm>
          <a:prstGeom prst="rect">
            <a:avLst/>
          </a:prstGeom>
          <a:solidFill>
            <a:srgbClr val="002A58"/>
          </a:solidFill>
        </p:spPr>
        <p:txBody>
          <a:bodyPr vert="horz" lIns="274320" tIns="274320" rIns="274320" bIns="2743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4">
                    <a:lumMod val="60000"/>
                    <a:lumOff val="40000"/>
                  </a:schemeClr>
                </a:solidFill>
                <a:latin typeface="Arial" panose="020B0604020202020204" pitchFamily="34" charset="0"/>
                <a:ea typeface="+mn-ea"/>
                <a:cs typeface="Arial" panose="020B0604020202020204"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65000"/>
                    <a:lumOff val="3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65000"/>
                    <a:lumOff val="3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65000"/>
                    <a:lumOff val="3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FFC000">
                    <a:lumMod val="60000"/>
                    <a:lumOff val="40000"/>
                  </a:srgbClr>
                </a:solidFill>
                <a:effectLst/>
                <a:uLnTx/>
                <a:uFillTx/>
                <a:latin typeface="Arial" panose="020B0604020202020204" pitchFamily="34" charset="0"/>
                <a:ea typeface="+mn-ea"/>
                <a:cs typeface="Arial" panose="020B0604020202020204" pitchFamily="34" charset="0"/>
              </a:rPr>
              <a:t>Screenshot of the Activities tab</a:t>
            </a:r>
          </a:p>
        </p:txBody>
      </p:sp>
      <p:pic>
        <p:nvPicPr>
          <p:cNvPr id="17" name="Picture 16">
            <a:extLst>
              <a:ext uri="{FF2B5EF4-FFF2-40B4-BE49-F238E27FC236}">
                <a16:creationId xmlns:a16="http://schemas.microsoft.com/office/drawing/2014/main" id="{6725B47C-B19C-7F45-83F1-C37930F41EB9}"/>
              </a:ext>
            </a:extLst>
          </p:cNvPr>
          <p:cNvPicPr>
            <a:picLocks noChangeAspect="1"/>
          </p:cNvPicPr>
          <p:nvPr/>
        </p:nvPicPr>
        <p:blipFill>
          <a:blip r:embed="rId3"/>
          <a:stretch>
            <a:fillRect/>
          </a:stretch>
        </p:blipFill>
        <p:spPr>
          <a:xfrm>
            <a:off x="10136231" y="5032043"/>
            <a:ext cx="1188720" cy="528320"/>
          </a:xfrm>
          <a:prstGeom prst="rect">
            <a:avLst/>
          </a:prstGeom>
        </p:spPr>
      </p:pic>
      <p:pic>
        <p:nvPicPr>
          <p:cNvPr id="18" name="Picture 17">
            <a:extLst>
              <a:ext uri="{FF2B5EF4-FFF2-40B4-BE49-F238E27FC236}">
                <a16:creationId xmlns:a16="http://schemas.microsoft.com/office/drawing/2014/main" id="{E0FC4D4D-3A1E-9F4F-953A-3DE00D2F79BD}"/>
              </a:ext>
            </a:extLst>
          </p:cNvPr>
          <p:cNvPicPr>
            <a:picLocks noChangeAspect="1"/>
          </p:cNvPicPr>
          <p:nvPr/>
        </p:nvPicPr>
        <p:blipFill>
          <a:blip r:embed="rId4"/>
          <a:stretch>
            <a:fillRect/>
          </a:stretch>
        </p:blipFill>
        <p:spPr>
          <a:xfrm>
            <a:off x="10136231" y="4340182"/>
            <a:ext cx="1188720" cy="508508"/>
          </a:xfrm>
          <a:prstGeom prst="rect">
            <a:avLst/>
          </a:prstGeom>
        </p:spPr>
      </p:pic>
      <p:pic>
        <p:nvPicPr>
          <p:cNvPr id="19" name="Picture 18">
            <a:extLst>
              <a:ext uri="{FF2B5EF4-FFF2-40B4-BE49-F238E27FC236}">
                <a16:creationId xmlns:a16="http://schemas.microsoft.com/office/drawing/2014/main" id="{DD691FC0-B3B5-774C-9D72-087BFBF526B6}"/>
              </a:ext>
            </a:extLst>
          </p:cNvPr>
          <p:cNvPicPr>
            <a:picLocks noChangeAspect="1"/>
          </p:cNvPicPr>
          <p:nvPr/>
        </p:nvPicPr>
        <p:blipFill>
          <a:blip r:embed="rId5"/>
          <a:stretch>
            <a:fillRect/>
          </a:stretch>
        </p:blipFill>
        <p:spPr>
          <a:xfrm>
            <a:off x="10136231" y="3628509"/>
            <a:ext cx="1188720" cy="528320"/>
          </a:xfrm>
          <a:prstGeom prst="rect">
            <a:avLst/>
          </a:prstGeom>
        </p:spPr>
      </p:pic>
      <p:pic>
        <p:nvPicPr>
          <p:cNvPr id="20" name="Picture 19">
            <a:extLst>
              <a:ext uri="{FF2B5EF4-FFF2-40B4-BE49-F238E27FC236}">
                <a16:creationId xmlns:a16="http://schemas.microsoft.com/office/drawing/2014/main" id="{FE7DDEFA-7804-2149-BAD9-BD02971F486A}"/>
              </a:ext>
            </a:extLst>
          </p:cNvPr>
          <p:cNvPicPr>
            <a:picLocks noChangeAspect="1"/>
          </p:cNvPicPr>
          <p:nvPr/>
        </p:nvPicPr>
        <p:blipFill>
          <a:blip r:embed="rId6"/>
          <a:stretch>
            <a:fillRect/>
          </a:stretch>
        </p:blipFill>
        <p:spPr>
          <a:xfrm>
            <a:off x="10136231" y="2864431"/>
            <a:ext cx="1188720" cy="528320"/>
          </a:xfrm>
          <a:prstGeom prst="rect">
            <a:avLst/>
          </a:prstGeom>
        </p:spPr>
      </p:pic>
      <p:sp>
        <p:nvSpPr>
          <p:cNvPr id="21" name="Oval 20"/>
          <p:cNvSpPr/>
          <p:nvPr/>
        </p:nvSpPr>
        <p:spPr>
          <a:xfrm>
            <a:off x="7575759" y="822391"/>
            <a:ext cx="856037" cy="5308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06058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B3916D-1BC8-EC44-8DF1-E32C4DC92908}"/>
              </a:ext>
            </a:extLst>
          </p:cNvPr>
          <p:cNvSpPr>
            <a:spLocks noGrp="1"/>
          </p:cNvSpPr>
          <p:nvPr>
            <p:ph type="title"/>
          </p:nvPr>
        </p:nvSpPr>
        <p:spPr/>
        <p:txBody>
          <a:bodyPr/>
          <a:lstStyle/>
          <a:p>
            <a:r>
              <a:rPr lang="en-US" dirty="0"/>
              <a:t>Next Steps</a:t>
            </a:r>
          </a:p>
        </p:txBody>
      </p:sp>
      <p:sp>
        <p:nvSpPr>
          <p:cNvPr id="5" name="Content Placeholder 4">
            <a:extLst>
              <a:ext uri="{FF2B5EF4-FFF2-40B4-BE49-F238E27FC236}">
                <a16:creationId xmlns:a16="http://schemas.microsoft.com/office/drawing/2014/main" id="{36EAE387-E3D0-994B-BD71-F2C33FC3D033}"/>
              </a:ext>
            </a:extLst>
          </p:cNvPr>
          <p:cNvSpPr>
            <a:spLocks noGrp="1"/>
          </p:cNvSpPr>
          <p:nvPr>
            <p:ph sz="half" idx="1"/>
          </p:nvPr>
        </p:nvSpPr>
        <p:spPr/>
        <p:txBody>
          <a:bodyPr>
            <a:noAutofit/>
          </a:bodyPr>
          <a:lstStyle/>
          <a:p>
            <a:r>
              <a:rPr lang="en-US" sz="3600" dirty="0"/>
              <a:t>Continue to update workbook with new references</a:t>
            </a:r>
          </a:p>
          <a:p>
            <a:r>
              <a:rPr lang="en-US" sz="3600" dirty="0"/>
              <a:t>Update other tabs in the workbook</a:t>
            </a:r>
          </a:p>
          <a:p>
            <a:pPr marL="0" indent="0">
              <a:buNone/>
            </a:pPr>
            <a:endParaRPr lang="en-US" dirty="0"/>
          </a:p>
          <a:p>
            <a:pPr lvl="1"/>
            <a:endParaRPr lang="en-US" dirty="0"/>
          </a:p>
          <a:p>
            <a:pPr lvl="1"/>
            <a:r>
              <a:rPr lang="en-US" dirty="0"/>
              <a:t>	</a:t>
            </a:r>
          </a:p>
          <a:p>
            <a:pPr lvl="1"/>
            <a:endParaRPr lang="en-US" dirty="0"/>
          </a:p>
        </p:txBody>
      </p:sp>
      <p:sp>
        <p:nvSpPr>
          <p:cNvPr id="6" name="Slide Number Placeholder 5">
            <a:extLst>
              <a:ext uri="{FF2B5EF4-FFF2-40B4-BE49-F238E27FC236}">
                <a16:creationId xmlns:a16="http://schemas.microsoft.com/office/drawing/2014/main" id="{BD0D4E25-3501-574E-B0B9-5DDF83D4740C}"/>
              </a:ext>
            </a:extLst>
          </p:cNvPr>
          <p:cNvSpPr>
            <a:spLocks noGrp="1"/>
          </p:cNvSpPr>
          <p:nvPr>
            <p:ph type="sldNum" sz="quarter" idx="12"/>
          </p:nvPr>
        </p:nvSpPr>
        <p:spPr>
          <a:xfrm>
            <a:off x="11493982" y="6305269"/>
            <a:ext cx="420757"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043A23-22EF-D24D-A1D1-C1291067CEBA}"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6951470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91019-4F40-094C-8B28-21062CA87027}"/>
              </a:ext>
            </a:extLst>
          </p:cNvPr>
          <p:cNvSpPr>
            <a:spLocks noGrp="1"/>
          </p:cNvSpPr>
          <p:nvPr>
            <p:ph type="ctrTitle"/>
          </p:nvPr>
        </p:nvSpPr>
        <p:spPr/>
        <p:txBody>
          <a:bodyPr/>
          <a:lstStyle/>
          <a:p>
            <a:r>
              <a:rPr lang="en-US" dirty="0"/>
              <a:t>HSI Competency Model for DoD</a:t>
            </a:r>
          </a:p>
        </p:txBody>
      </p:sp>
      <p:sp>
        <p:nvSpPr>
          <p:cNvPr id="3" name="Subtitle 2">
            <a:extLst>
              <a:ext uri="{FF2B5EF4-FFF2-40B4-BE49-F238E27FC236}">
                <a16:creationId xmlns:a16="http://schemas.microsoft.com/office/drawing/2014/main" id="{F942CE59-574E-384E-A40D-12CA404FAC8B}"/>
              </a:ext>
            </a:extLst>
          </p:cNvPr>
          <p:cNvSpPr>
            <a:spLocks noGrp="1"/>
          </p:cNvSpPr>
          <p:nvPr>
            <p:ph type="subTitle" idx="1"/>
          </p:nvPr>
        </p:nvSpPr>
        <p:spPr/>
        <p:txBody>
          <a:bodyPr/>
          <a:lstStyle/>
          <a:p>
            <a:r>
              <a:rPr lang="en-US" dirty="0"/>
              <a:t>Dynnis Feliciano</a:t>
            </a:r>
          </a:p>
          <a:p>
            <a:r>
              <a:rPr lang="en-US" dirty="0"/>
              <a:t>OA4415/ Fall</a:t>
            </a:r>
          </a:p>
          <a:p>
            <a:r>
              <a:rPr lang="en-US" dirty="0"/>
              <a:t>Nov. 6, 2019</a:t>
            </a:r>
          </a:p>
        </p:txBody>
      </p:sp>
    </p:spTree>
    <p:extLst>
      <p:ext uri="{BB962C8B-B14F-4D97-AF65-F5344CB8AC3E}">
        <p14:creationId xmlns:p14="http://schemas.microsoft.com/office/powerpoint/2010/main" val="7654784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1FE12-E08C-7B42-BA59-EA265EE709F5}"/>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1F83D149-25AE-7643-96BE-6329455F0037}"/>
              </a:ext>
            </a:extLst>
          </p:cNvPr>
          <p:cNvSpPr>
            <a:spLocks noGrp="1"/>
          </p:cNvSpPr>
          <p:nvPr>
            <p:ph sz="half" idx="1"/>
          </p:nvPr>
        </p:nvSpPr>
        <p:spPr/>
        <p:txBody>
          <a:bodyPr>
            <a:normAutofit fontScale="92500" lnSpcReduction="20000"/>
          </a:bodyPr>
          <a:lstStyle/>
          <a:p>
            <a:r>
              <a:rPr lang="en-US" b="1" dirty="0">
                <a:solidFill>
                  <a:schemeClr val="tx1"/>
                </a:solidFill>
              </a:rPr>
              <a:t>Methods</a:t>
            </a:r>
          </a:p>
          <a:p>
            <a:r>
              <a:rPr lang="en-US" sz="2000" dirty="0">
                <a:solidFill>
                  <a:schemeClr val="tx1"/>
                </a:solidFill>
              </a:rPr>
              <a:t>Develop milestones and plan of action</a:t>
            </a:r>
          </a:p>
          <a:p>
            <a:r>
              <a:rPr lang="en-US" sz="2000" dirty="0">
                <a:solidFill>
                  <a:schemeClr val="tx1"/>
                </a:solidFill>
              </a:rPr>
              <a:t>Review existing competency model</a:t>
            </a:r>
          </a:p>
          <a:p>
            <a:r>
              <a:rPr lang="en-US" sz="2000" dirty="0">
                <a:solidFill>
                  <a:schemeClr val="tx1"/>
                </a:solidFill>
              </a:rPr>
              <a:t>Characteristics across HSI domains</a:t>
            </a:r>
          </a:p>
          <a:p>
            <a:r>
              <a:rPr lang="en-US" sz="2000" dirty="0">
                <a:solidFill>
                  <a:schemeClr val="tx1"/>
                </a:solidFill>
              </a:rPr>
              <a:t>Excel Spreadsheet</a:t>
            </a:r>
          </a:p>
          <a:p>
            <a:r>
              <a:rPr lang="en-US" sz="2000" dirty="0">
                <a:solidFill>
                  <a:schemeClr val="tx1"/>
                </a:solidFill>
              </a:rPr>
              <a:t>Access database</a:t>
            </a:r>
          </a:p>
          <a:p>
            <a:endParaRPr lang="en-US" dirty="0">
              <a:solidFill>
                <a:schemeClr val="tx1"/>
              </a:solidFill>
            </a:endParaRPr>
          </a:p>
          <a:p>
            <a:r>
              <a:rPr lang="en-US" b="1" dirty="0">
                <a:solidFill>
                  <a:schemeClr val="tx1"/>
                </a:solidFill>
              </a:rPr>
              <a:t>Results </a:t>
            </a:r>
          </a:p>
          <a:p>
            <a:r>
              <a:rPr lang="en-US" sz="2000" dirty="0">
                <a:solidFill>
                  <a:schemeClr val="tx1"/>
                </a:solidFill>
              </a:rPr>
              <a:t>Excel Spreadsheet</a:t>
            </a:r>
          </a:p>
          <a:p>
            <a:r>
              <a:rPr lang="en-US" sz="2000" dirty="0">
                <a:solidFill>
                  <a:schemeClr val="tx1"/>
                </a:solidFill>
              </a:rPr>
              <a:t>Access Database</a:t>
            </a:r>
          </a:p>
          <a:p>
            <a:endParaRPr lang="en-US" dirty="0">
              <a:solidFill>
                <a:schemeClr val="tx1"/>
              </a:solidFill>
            </a:endParaRPr>
          </a:p>
          <a:p>
            <a:r>
              <a:rPr lang="en-US" b="1" dirty="0">
                <a:solidFill>
                  <a:schemeClr val="tx1"/>
                </a:solidFill>
              </a:rPr>
              <a:t>Conclusion and Recommendation</a:t>
            </a:r>
          </a:p>
        </p:txBody>
      </p:sp>
    </p:spTree>
    <p:extLst>
      <p:ext uri="{BB962C8B-B14F-4D97-AF65-F5344CB8AC3E}">
        <p14:creationId xmlns:p14="http://schemas.microsoft.com/office/powerpoint/2010/main" val="19542537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12710C-C782-EA41-8530-97EFD49BE547}"/>
              </a:ext>
            </a:extLst>
          </p:cNvPr>
          <p:cNvSpPr>
            <a:spLocks noGrp="1"/>
          </p:cNvSpPr>
          <p:nvPr>
            <p:ph type="title"/>
          </p:nvPr>
        </p:nvSpPr>
        <p:spPr>
          <a:xfrm>
            <a:off x="838199" y="240748"/>
            <a:ext cx="9439141" cy="880578"/>
          </a:xfrm>
        </p:spPr>
        <p:txBody>
          <a:bodyPr>
            <a:normAutofit/>
          </a:bodyPr>
          <a:lstStyle/>
          <a:p>
            <a:r>
              <a:rPr lang="en-US" dirty="0"/>
              <a:t>Dimensions relevant to HSI</a:t>
            </a:r>
          </a:p>
        </p:txBody>
      </p:sp>
      <p:sp>
        <p:nvSpPr>
          <p:cNvPr id="7" name="Slide Number Placeholder 6">
            <a:extLst>
              <a:ext uri="{FF2B5EF4-FFF2-40B4-BE49-F238E27FC236}">
                <a16:creationId xmlns:a16="http://schemas.microsoft.com/office/drawing/2014/main" id="{4E7F3340-E0FA-F54B-A8FD-7800A6C3DA5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043A23-22EF-D24D-A1D1-C1291067CEBA}"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pic>
        <p:nvPicPr>
          <p:cNvPr id="9" name="Picture 8">
            <a:extLst>
              <a:ext uri="{FF2B5EF4-FFF2-40B4-BE49-F238E27FC236}">
                <a16:creationId xmlns:a16="http://schemas.microsoft.com/office/drawing/2014/main" id="{83020856-D0BF-48F6-8E6D-361E5F2ADA3F}"/>
              </a:ext>
            </a:extLst>
          </p:cNvPr>
          <p:cNvPicPr/>
          <p:nvPr/>
        </p:nvPicPr>
        <p:blipFill>
          <a:blip r:embed="rId2"/>
          <a:stretch>
            <a:fillRect/>
          </a:stretch>
        </p:blipFill>
        <p:spPr>
          <a:xfrm>
            <a:off x="1376429" y="1642727"/>
            <a:ext cx="9439142" cy="4505256"/>
          </a:xfrm>
          <a:prstGeom prst="rect">
            <a:avLst/>
          </a:prstGeom>
          <a:effectLst>
            <a:innerShdw blurRad="114300">
              <a:prstClr val="black"/>
            </a:innerShdw>
          </a:effectLst>
        </p:spPr>
      </p:pic>
    </p:spTree>
    <p:extLst>
      <p:ext uri="{BB962C8B-B14F-4D97-AF65-F5344CB8AC3E}">
        <p14:creationId xmlns:p14="http://schemas.microsoft.com/office/powerpoint/2010/main" val="15591766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F9897293-7643-404A-B344-25BE1E675436}"/>
              </a:ext>
            </a:extLst>
          </p:cNvPr>
          <p:cNvPicPr/>
          <p:nvPr/>
        </p:nvPicPr>
        <p:blipFill rotWithShape="1">
          <a:blip r:embed="rId2"/>
          <a:srcRect b="5858"/>
          <a:stretch/>
        </p:blipFill>
        <p:spPr>
          <a:xfrm>
            <a:off x="20" y="10"/>
            <a:ext cx="12191980" cy="6857990"/>
          </a:xfrm>
          <a:prstGeom prst="rect">
            <a:avLst/>
          </a:prstGeom>
        </p:spPr>
      </p:pic>
      <p:sp>
        <p:nvSpPr>
          <p:cNvPr id="7" name="Slide Number Placeholder 6">
            <a:extLst>
              <a:ext uri="{FF2B5EF4-FFF2-40B4-BE49-F238E27FC236}">
                <a16:creationId xmlns:a16="http://schemas.microsoft.com/office/drawing/2014/main" id="{4E7F3340-E0FA-F54B-A8FD-7800A6C3DA5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7F043A23-22EF-D24D-A1D1-C1291067CEBA}" type="slidenum">
              <a:rPr kumimoji="0" lang="en-US" sz="1200" b="0" i="0" u="none" strike="noStrike" kern="1200" cap="none" spc="0" normalizeH="0" baseline="0" noProof="0">
                <a:ln>
                  <a:noFill/>
                </a:ln>
                <a:solidFill>
                  <a:srgbClr val="FFFFFF"/>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600"/>
                </a:spcAft>
                <a:buClrTx/>
                <a:buSzTx/>
                <a:buFontTx/>
                <a:buNone/>
                <a:tabLst/>
                <a:defRPr/>
              </a:pPr>
              <a:t>59</a:t>
            </a:fld>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9617374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Reminder: HSI Gaps</a:t>
            </a:r>
          </a:p>
        </p:txBody>
      </p:sp>
      <p:sp>
        <p:nvSpPr>
          <p:cNvPr id="4" name="Rectangle 3">
            <a:extLst>
              <a:ext uri="{FF2B5EF4-FFF2-40B4-BE49-F238E27FC236}">
                <a16:creationId xmlns:a16="http://schemas.microsoft.com/office/drawing/2014/main" id="{E5A53619-41FD-4C04-B915-4CA646258A79}"/>
              </a:ext>
            </a:extLst>
          </p:cNvPr>
          <p:cNvSpPr/>
          <p:nvPr/>
        </p:nvSpPr>
        <p:spPr>
          <a:xfrm>
            <a:off x="1247775" y="1712779"/>
            <a:ext cx="3962400" cy="4809084"/>
          </a:xfrm>
          <a:prstGeom prst="rect">
            <a:avLst/>
          </a:prstGeom>
          <a:solidFill>
            <a:srgbClr val="E7E6E6">
              <a:lumMod val="75000"/>
            </a:srgbClr>
          </a:solidFill>
          <a:ln w="12700" cap="flat" cmpd="sng" algn="ctr">
            <a:noFill/>
            <a:prstDash val="solid"/>
            <a:miter lim="800000"/>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3B6514D0-4CEA-4FBD-95C1-32DA5C311EEC}"/>
              </a:ext>
            </a:extLst>
          </p:cNvPr>
          <p:cNvSpPr txBox="1"/>
          <p:nvPr/>
        </p:nvSpPr>
        <p:spPr>
          <a:xfrm>
            <a:off x="2759134" y="1149836"/>
            <a:ext cx="939681" cy="584775"/>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prstClr val="black"/>
                </a:solidFill>
                <a:effectLst/>
                <a:uLnTx/>
                <a:uFillTx/>
              </a:rPr>
              <a:t>As Is</a:t>
            </a:r>
          </a:p>
        </p:txBody>
      </p:sp>
      <p:sp>
        <p:nvSpPr>
          <p:cNvPr id="6" name="TextBox 5">
            <a:extLst>
              <a:ext uri="{FF2B5EF4-FFF2-40B4-BE49-F238E27FC236}">
                <a16:creationId xmlns:a16="http://schemas.microsoft.com/office/drawing/2014/main" id="{361C1AAC-71EA-401A-A757-F6D0EA5D02EA}"/>
              </a:ext>
            </a:extLst>
          </p:cNvPr>
          <p:cNvSpPr txBox="1"/>
          <p:nvPr/>
        </p:nvSpPr>
        <p:spPr>
          <a:xfrm>
            <a:off x="7670684" y="1503038"/>
            <a:ext cx="1032655" cy="707886"/>
          </a:xfrm>
          <a:prstGeom prst="rect">
            <a:avLst/>
          </a:prstGeom>
          <a:noFill/>
        </p:spPr>
        <p:txBody>
          <a:bodyPr wrap="none" rtlCol="0">
            <a:spAutoFit/>
          </a:bodyPr>
          <a:lstStyle/>
          <a:p>
            <a:pPr defTabSz="457200"/>
            <a:r>
              <a:rPr lang="en-US" sz="4000" dirty="0">
                <a:solidFill>
                  <a:prstClr val="black"/>
                </a:solidFill>
                <a:latin typeface="Freestyle Script" panose="030804020302050B0404" pitchFamily="66" charset="0"/>
              </a:rPr>
              <a:t>To Be</a:t>
            </a:r>
          </a:p>
        </p:txBody>
      </p:sp>
      <p:pic>
        <p:nvPicPr>
          <p:cNvPr id="7" name="Picture 6">
            <a:extLst>
              <a:ext uri="{FF2B5EF4-FFF2-40B4-BE49-F238E27FC236}">
                <a16:creationId xmlns:a16="http://schemas.microsoft.com/office/drawing/2014/main" id="{625C14F3-CCC7-44E5-A0F2-4AA056B7D761}"/>
              </a:ext>
            </a:extLst>
          </p:cNvPr>
          <p:cNvPicPr>
            <a:picLocks noChangeAspect="1"/>
          </p:cNvPicPr>
          <p:nvPr/>
        </p:nvPicPr>
        <p:blipFill>
          <a:blip r:embed="rId2"/>
          <a:stretch>
            <a:fillRect/>
          </a:stretch>
        </p:blipFill>
        <p:spPr>
          <a:xfrm>
            <a:off x="6246535" y="2203740"/>
            <a:ext cx="4025130" cy="3813281"/>
          </a:xfrm>
          <a:prstGeom prst="rect">
            <a:avLst/>
          </a:prstGeom>
          <a:ln>
            <a:noFill/>
          </a:ln>
          <a:effectLst>
            <a:outerShdw blurRad="149987" dist="250190" dir="8460000" algn="ctr">
              <a:srgbClr val="000000">
                <a:alpha val="28000"/>
              </a:srgbClr>
            </a:outerShdw>
          </a:effectLst>
        </p:spPr>
      </p:pic>
      <p:sp>
        <p:nvSpPr>
          <p:cNvPr id="8" name="Rectangle 7">
            <a:extLst>
              <a:ext uri="{FF2B5EF4-FFF2-40B4-BE49-F238E27FC236}">
                <a16:creationId xmlns:a16="http://schemas.microsoft.com/office/drawing/2014/main" id="{5630F5BB-5290-4C22-9D48-F6E583B3CDF3}"/>
              </a:ext>
            </a:extLst>
          </p:cNvPr>
          <p:cNvSpPr/>
          <p:nvPr/>
        </p:nvSpPr>
        <p:spPr>
          <a:xfrm>
            <a:off x="1247775" y="1832835"/>
            <a:ext cx="3819525" cy="4555093"/>
          </a:xfrm>
          <a:prstGeom prst="rect">
            <a:avLst/>
          </a:prstGeom>
          <a:ln>
            <a:noFill/>
          </a:ln>
        </p:spPr>
        <p:txBody>
          <a:bodyPr wrap="square">
            <a:spAutoFit/>
          </a:bodyPr>
          <a:lstStyle/>
          <a:p>
            <a:pPr marL="342900" marR="0" lvl="0" indent="-342900">
              <a:spcBef>
                <a:spcPts val="0"/>
              </a:spcBef>
              <a:spcAft>
                <a:spcPts val="600"/>
              </a:spcAft>
              <a:buFont typeface="Symbol" panose="05050102010706020507" pitchFamily="18" charset="2"/>
              <a:buChar char=""/>
            </a:pPr>
            <a:r>
              <a:rPr lang="en-US" u="sng" dirty="0">
                <a:effectLst/>
                <a:latin typeface="Calibri" panose="020F0502020204030204" pitchFamily="34" charset="0"/>
                <a:ea typeface="Calibri" panose="020F0502020204030204" pitchFamily="34" charset="0"/>
                <a:cs typeface="Times New Roman" panose="02020603050405020304" pitchFamily="18" charset="0"/>
              </a:rPr>
              <a:t>Gap 1: </a:t>
            </a:r>
            <a:r>
              <a:rPr lang="en-US" dirty="0">
                <a:effectLst/>
                <a:latin typeface="Calibri" panose="020F0502020204030204" pitchFamily="34" charset="0"/>
                <a:ea typeface="Calibri" panose="020F0502020204030204" pitchFamily="34" charset="0"/>
                <a:cs typeface="Times New Roman" panose="02020603050405020304" pitchFamily="18" charset="0"/>
              </a:rPr>
              <a:t>Institutionalize an HSI Body of Knowledge </a:t>
            </a:r>
          </a:p>
          <a:p>
            <a:pPr marL="342900" marR="0" lvl="0" indent="-342900">
              <a:spcBef>
                <a:spcPts val="0"/>
              </a:spcBef>
              <a:spcAft>
                <a:spcPts val="600"/>
              </a:spcAft>
              <a:buFont typeface="Symbol" panose="05050102010706020507" pitchFamily="18" charset="2"/>
              <a:buChar char=""/>
            </a:pPr>
            <a:r>
              <a:rPr lang="en-US" u="sng" dirty="0">
                <a:effectLst/>
                <a:latin typeface="Calibri" panose="020F0502020204030204" pitchFamily="34" charset="0"/>
                <a:ea typeface="Calibri" panose="020F0502020204030204" pitchFamily="34" charset="0"/>
                <a:cs typeface="Times New Roman" panose="02020603050405020304" pitchFamily="18" charset="0"/>
              </a:rPr>
              <a:t>Gap 2: </a:t>
            </a:r>
            <a:r>
              <a:rPr lang="en-US" dirty="0">
                <a:effectLst/>
                <a:latin typeface="Calibri" panose="020F0502020204030204" pitchFamily="34" charset="0"/>
                <a:ea typeface="Calibri" panose="020F0502020204030204" pitchFamily="34" charset="0"/>
                <a:cs typeface="Times New Roman" panose="02020603050405020304" pitchFamily="18" charset="0"/>
              </a:rPr>
              <a:t>Standardize HSI Best Practices across the Services</a:t>
            </a:r>
          </a:p>
          <a:p>
            <a:pPr marL="342900" marR="0" lvl="0" indent="-342900">
              <a:spcBef>
                <a:spcPts val="0"/>
              </a:spcBef>
              <a:spcAft>
                <a:spcPts val="600"/>
              </a:spcAft>
              <a:buFont typeface="Symbol" panose="05050102010706020507" pitchFamily="18" charset="2"/>
              <a:buChar char=""/>
            </a:pPr>
            <a:r>
              <a:rPr lang="en-US" u="sng" dirty="0">
                <a:effectLst/>
                <a:latin typeface="Calibri" panose="020F0502020204030204" pitchFamily="34" charset="0"/>
                <a:ea typeface="Calibri" panose="020F0502020204030204" pitchFamily="34" charset="0"/>
                <a:cs typeface="Times New Roman" panose="02020603050405020304" pitchFamily="18" charset="0"/>
              </a:rPr>
              <a:t>Gap 3: </a:t>
            </a:r>
            <a:r>
              <a:rPr lang="en-US" dirty="0">
                <a:effectLst/>
                <a:latin typeface="Calibri" panose="020F0502020204030204" pitchFamily="34" charset="0"/>
                <a:ea typeface="Calibri" panose="020F0502020204030204" pitchFamily="34" charset="0"/>
                <a:cs typeface="Times New Roman" panose="02020603050405020304" pitchFamily="18" charset="0"/>
              </a:rPr>
              <a:t>Develop Career Certification and Career Paths/Billets for HSI Workforce Supported by a Persistent Training Function</a:t>
            </a:r>
          </a:p>
          <a:p>
            <a:pPr marL="342900" marR="0" lvl="0" indent="-342900">
              <a:spcBef>
                <a:spcPts val="0"/>
              </a:spcBef>
              <a:spcAft>
                <a:spcPts val="600"/>
              </a:spcAft>
              <a:buFont typeface="Symbol" panose="05050102010706020507" pitchFamily="18" charset="2"/>
              <a:buChar char=""/>
            </a:pPr>
            <a:r>
              <a:rPr lang="en-US" u="sng" dirty="0">
                <a:effectLst/>
                <a:latin typeface="Calibri" panose="020F0502020204030204" pitchFamily="34" charset="0"/>
                <a:ea typeface="Calibri" panose="020F0502020204030204" pitchFamily="34" charset="0"/>
                <a:cs typeface="Times New Roman" panose="02020603050405020304" pitchFamily="18" charset="0"/>
              </a:rPr>
              <a:t>Gap 4: </a:t>
            </a:r>
            <a:r>
              <a:rPr lang="en-US" dirty="0">
                <a:effectLst/>
                <a:latin typeface="Calibri" panose="020F0502020204030204" pitchFamily="34" charset="0"/>
                <a:ea typeface="Calibri" panose="020F0502020204030204" pitchFamily="34" charset="0"/>
                <a:cs typeface="Times New Roman" panose="02020603050405020304" pitchFamily="18" charset="0"/>
              </a:rPr>
              <a:t>Provide and Maintain Tools, Databases, and Processes to Support HSI Analyses Early in Acquisition</a:t>
            </a:r>
          </a:p>
          <a:p>
            <a:pPr marL="342900" marR="0" lvl="0" indent="-342900">
              <a:spcBef>
                <a:spcPts val="0"/>
              </a:spcBef>
              <a:spcAft>
                <a:spcPts val="600"/>
              </a:spcAft>
              <a:buFont typeface="Symbol" panose="05050102010706020507" pitchFamily="18" charset="2"/>
              <a:buChar char=""/>
            </a:pPr>
            <a:r>
              <a:rPr lang="en-US" u="sng" dirty="0">
                <a:effectLst/>
                <a:latin typeface="Calibri" panose="020F0502020204030204" pitchFamily="34" charset="0"/>
                <a:ea typeface="Calibri" panose="020F0502020204030204" pitchFamily="34" charset="0"/>
                <a:cs typeface="Times New Roman" panose="02020603050405020304" pitchFamily="18" charset="0"/>
              </a:rPr>
              <a:t>Gap 5: </a:t>
            </a:r>
            <a:r>
              <a:rPr lang="en-US" dirty="0">
                <a:effectLst/>
                <a:latin typeface="Calibri" panose="020F0502020204030204" pitchFamily="34" charset="0"/>
                <a:ea typeface="Calibri" panose="020F0502020204030204" pitchFamily="34" charset="0"/>
                <a:cs typeface="Times New Roman" panose="02020603050405020304" pitchFamily="18" charset="0"/>
              </a:rPr>
              <a:t>Implement a Professional, Coordinated HSI Outreach and Marketing Function</a:t>
            </a:r>
          </a:p>
        </p:txBody>
      </p:sp>
      <p:sp>
        <p:nvSpPr>
          <p:cNvPr id="9" name="Slide Number Placeholder 8"/>
          <p:cNvSpPr>
            <a:spLocks noGrp="1"/>
          </p:cNvSpPr>
          <p:nvPr>
            <p:ph type="sldNum" sz="quarter" idx="12"/>
          </p:nvPr>
        </p:nvSpPr>
        <p:spPr/>
        <p:txBody>
          <a:bodyPr/>
          <a:lstStyle/>
          <a:p>
            <a:fld id="{7F043A23-22EF-D24D-A1D1-C1291067CEBA}" type="slidenum">
              <a:rPr lang="en-US" smtClean="0"/>
              <a:t>6</a:t>
            </a:fld>
            <a:endParaRPr lang="en-US"/>
          </a:p>
        </p:txBody>
      </p:sp>
    </p:spTree>
    <p:extLst>
      <p:ext uri="{BB962C8B-B14F-4D97-AF65-F5344CB8AC3E}">
        <p14:creationId xmlns:p14="http://schemas.microsoft.com/office/powerpoint/2010/main" val="18997769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E7F3340-E0FA-F54B-A8FD-7800A6C3DA5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7F043A23-22EF-D24D-A1D1-C1291067CEB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600"/>
                </a:spcAft>
                <a:buClrTx/>
                <a:buSzTx/>
                <a:buFontTx/>
                <a:buNone/>
                <a:tabLst/>
                <a:defRPr/>
              </a:pPr>
              <a:t>60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Arial" panose="020B0604020202020204" pitchFamily="34" charset="0"/>
            </a:endParaRPr>
          </a:p>
        </p:txBody>
      </p:sp>
      <p:sp>
        <p:nvSpPr>
          <p:cNvPr id="11" name="TextBox 2">
            <a:extLst>
              <a:ext uri="{FF2B5EF4-FFF2-40B4-BE49-F238E27FC236}">
                <a16:creationId xmlns:a16="http://schemas.microsoft.com/office/drawing/2014/main" id="{D4A0E3D5-0A9C-44DD-BC3C-585E7AA95EA4}"/>
              </a:ext>
            </a:extLst>
          </p:cNvPr>
          <p:cNvSpPr txBox="1"/>
          <p:nvPr/>
        </p:nvSpPr>
        <p:spPr>
          <a:xfrm>
            <a:off x="6342063" y="2279650"/>
            <a:ext cx="184150" cy="263525"/>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02B25DE6-96BA-4738-9C71-4EC8F14F2F37}"/>
                  </a:ext>
                </a:extLst>
              </p14:cNvPr>
              <p14:cNvContentPartPr/>
              <p14:nvPr/>
            </p14:nvContentPartPr>
            <p14:xfrm>
              <a:off x="14443075" y="1887538"/>
              <a:ext cx="0" cy="0"/>
            </p14:xfrm>
          </p:contentPart>
        </mc:Choice>
        <mc:Fallback xmlns="">
          <p:pic>
            <p:nvPicPr>
              <p:cNvPr id="13" name="Ink 12">
                <a:extLst>
                  <a:ext uri="{FF2B5EF4-FFF2-40B4-BE49-F238E27FC236}">
                    <a16:creationId xmlns:a16="http://schemas.microsoft.com/office/drawing/2014/main" id="{02B25DE6-96BA-4738-9C71-4EC8F14F2F37}"/>
                  </a:ext>
                </a:extLst>
              </p:cNvPr>
              <p:cNvPicPr/>
              <p:nvPr/>
            </p:nvPicPr>
            <p:blipFill>
              <a:blip r:embed="rId4"/>
              <a:stretch>
                <a:fillRect/>
              </a:stretch>
            </p:blipFill>
            <p:spPr>
              <a:xfrm>
                <a:off x="14443075" y="1887538"/>
                <a:ext cx="0" cy="0"/>
              </a:xfrm>
              <a:prstGeom prst="rect">
                <a:avLst/>
              </a:prstGeom>
            </p:spPr>
          </p:pic>
        </mc:Fallback>
      </mc:AlternateContent>
      <p:sp>
        <p:nvSpPr>
          <p:cNvPr id="20" name="TextBox 2">
            <a:extLst>
              <a:ext uri="{FF2B5EF4-FFF2-40B4-BE49-F238E27FC236}">
                <a16:creationId xmlns:a16="http://schemas.microsoft.com/office/drawing/2014/main" id="{D4A0E3D5-0A9C-44DD-BC3C-585E7AA95EA4}"/>
              </a:ext>
            </a:extLst>
          </p:cNvPr>
          <p:cNvSpPr txBox="1"/>
          <p:nvPr/>
        </p:nvSpPr>
        <p:spPr>
          <a:xfrm>
            <a:off x="6723063" y="2279650"/>
            <a:ext cx="184150" cy="263525"/>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Calibri" panose="020F0502020204030204"/>
              <a:ea typeface="+mn-ea"/>
              <a:cs typeface="+mn-cs"/>
            </a:endParaRPr>
          </a:p>
        </p:txBody>
      </p:sp>
      <mc:AlternateContent xmlns:mc="http://schemas.openxmlformats.org/markup-compatibility/2006" xmlns:p14="http://schemas.microsoft.com/office/powerpoint/2010/main">
        <mc:Choice Requires="p14">
          <p:contentPart p14:bwMode="auto" r:id="rId5">
            <p14:nvContentPartPr>
              <p14:cNvPr id="21" name="Ink 20">
                <a:extLst>
                  <a:ext uri="{FF2B5EF4-FFF2-40B4-BE49-F238E27FC236}">
                    <a16:creationId xmlns:a16="http://schemas.microsoft.com/office/drawing/2014/main" id="{02B25DE6-96BA-4738-9C71-4EC8F14F2F37}"/>
                  </a:ext>
                </a:extLst>
              </p14:cNvPr>
              <p14:cNvContentPartPr/>
              <p14:nvPr/>
            </p14:nvContentPartPr>
            <p14:xfrm>
              <a:off x="14824075" y="1887538"/>
              <a:ext cx="0" cy="0"/>
            </p14:xfrm>
          </p:contentPart>
        </mc:Choice>
        <mc:Fallback xmlns="">
          <p:pic>
            <p:nvPicPr>
              <p:cNvPr id="21" name="Ink 20">
                <a:extLst>
                  <a:ext uri="{FF2B5EF4-FFF2-40B4-BE49-F238E27FC236}">
                    <a16:creationId xmlns:a16="http://schemas.microsoft.com/office/drawing/2014/main" id="{02B25DE6-96BA-4738-9C71-4EC8F14F2F37}"/>
                  </a:ext>
                </a:extLst>
              </p:cNvPr>
              <p:cNvPicPr/>
              <p:nvPr/>
            </p:nvPicPr>
            <p:blipFill>
              <a:blip r:embed="rId4"/>
              <a:stretch>
                <a:fillRect/>
              </a:stretch>
            </p:blipFill>
            <p:spPr>
              <a:xfrm>
                <a:off x="14824075" y="1887538"/>
                <a:ext cx="0" cy="0"/>
              </a:xfrm>
              <a:prstGeom prst="rect">
                <a:avLst/>
              </a:prstGeom>
            </p:spPr>
          </p:pic>
        </mc:Fallback>
      </mc:AlternateContent>
      <p:sp>
        <p:nvSpPr>
          <p:cNvPr id="10" name="TextBox 1">
            <a:extLst>
              <a:ext uri="{FF2B5EF4-FFF2-40B4-BE49-F238E27FC236}">
                <a16:creationId xmlns:a16="http://schemas.microsoft.com/office/drawing/2014/main" id="{1A16AAE1-8102-49EA-AE1E-1F322324928D}"/>
              </a:ext>
            </a:extLst>
          </p:cNvPr>
          <p:cNvSpPr txBox="1"/>
          <p:nvPr/>
        </p:nvSpPr>
        <p:spPr>
          <a:xfrm rot="16200000">
            <a:off x="2782888" y="8958263"/>
            <a:ext cx="3413125" cy="530225"/>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sp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800" b="0" i="0" u="none" strike="noStrike" kern="1200" cap="none" spc="0" normalizeH="0" baseline="0" noProof="0">
                <a:ln>
                  <a:noFill/>
                </a:ln>
                <a:solidFill>
                  <a:sysClr val="windowText" lastClr="000000"/>
                </a:solidFill>
                <a:effectLst/>
                <a:uLnTx/>
                <a:uFillTx/>
                <a:latin typeface="Calibri" panose="020F0502020204030204"/>
                <a:ea typeface="+mn-ea"/>
                <a:cs typeface="+mn-cs"/>
              </a:rPr>
              <a:t>Development Method</a:t>
            </a:r>
          </a:p>
        </p:txBody>
      </p:sp>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695A58BF-F4C5-4C74-8859-D134985E79C5}"/>
                  </a:ext>
                </a:extLst>
              </p14:cNvPr>
              <p14:cNvContentPartPr/>
              <p14:nvPr/>
            </p14:nvContentPartPr>
            <p14:xfrm>
              <a:off x="22574250" y="1958975"/>
              <a:ext cx="1588" cy="0"/>
            </p14:xfrm>
          </p:contentPart>
        </mc:Choice>
        <mc:Fallback xmlns="">
          <p:pic>
            <p:nvPicPr>
              <p:cNvPr id="15" name="Ink 14">
                <a:extLst>
                  <a:ext uri="{FF2B5EF4-FFF2-40B4-BE49-F238E27FC236}">
                    <a16:creationId xmlns:a16="http://schemas.microsoft.com/office/drawing/2014/main" id="{695A58BF-F4C5-4C74-8859-D134985E79C5}"/>
                  </a:ext>
                </a:extLst>
              </p:cNvPr>
              <p:cNvPicPr/>
              <p:nvPr/>
            </p:nvPicPr>
            <p:blipFill>
              <a:blip r:embed="rId4"/>
              <a:stretch>
                <a:fillRect/>
              </a:stretch>
            </p:blipFill>
            <p:spPr>
              <a:xfrm>
                <a:off x="22534550" y="1958975"/>
                <a:ext cx="79400" cy="0"/>
              </a:xfrm>
              <a:prstGeom prst="rect">
                <a:avLst/>
              </a:prstGeom>
            </p:spPr>
          </p:pic>
        </mc:Fallback>
      </mc:AlternateContent>
      <p:sp>
        <p:nvSpPr>
          <p:cNvPr id="19" name="TextBox 1">
            <a:extLst>
              <a:ext uri="{FF2B5EF4-FFF2-40B4-BE49-F238E27FC236}">
                <a16:creationId xmlns:a16="http://schemas.microsoft.com/office/drawing/2014/main" id="{1A16AAE1-8102-49EA-AE1E-1F322324928D}"/>
              </a:ext>
            </a:extLst>
          </p:cNvPr>
          <p:cNvSpPr txBox="1"/>
          <p:nvPr/>
        </p:nvSpPr>
        <p:spPr>
          <a:xfrm rot="16200000">
            <a:off x="2911475" y="9423400"/>
            <a:ext cx="3414713" cy="407988"/>
          </a:xfrm>
          <a:prstGeom prst="rect">
            <a:avLst/>
          </a:prstGeom>
          <a:noFill/>
        </p:spPr>
        <p:style>
          <a:lnRef idx="0">
            <a:scrgbClr r="0" g="0" b="0"/>
          </a:lnRef>
          <a:fillRef idx="0">
            <a:scrgbClr r="0" g="0" b="0"/>
          </a:fillRef>
          <a:effectRef idx="0">
            <a:scrgbClr r="0" g="0" b="0"/>
          </a:effectRef>
          <a:fontRef idx="minor">
            <a:schemeClr val="tx1"/>
          </a:fontRef>
        </p:style>
        <p:txBody>
          <a:bodyPr wrap="none" rtlCol="0" anchor="t">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800" b="1" i="0" u="none" strike="noStrike" kern="1200" cap="none" spc="0" normalizeH="0" baseline="0" noProof="0">
                <a:ln>
                  <a:noFill/>
                </a:ln>
                <a:solidFill>
                  <a:sysClr val="windowText" lastClr="000000"/>
                </a:solidFill>
                <a:effectLst/>
                <a:uLnTx/>
                <a:uFillTx/>
                <a:latin typeface="Calibri" panose="020F0502020204030204"/>
                <a:ea typeface="+mn-ea"/>
                <a:cs typeface="+mn-cs"/>
              </a:rPr>
              <a:t>Development Method</a:t>
            </a:r>
          </a:p>
        </p:txBody>
      </p:sp>
      <mc:AlternateContent xmlns:mc="http://schemas.openxmlformats.org/markup-compatibility/2006" xmlns:p14="http://schemas.microsoft.com/office/powerpoint/2010/main">
        <mc:Choice Requires="p14">
          <p:contentPart p14:bwMode="auto" r:id="rId7">
            <p14:nvContentPartPr>
              <p14:cNvPr id="22" name="Ink 21">
                <a:extLst>
                  <a:ext uri="{FF2B5EF4-FFF2-40B4-BE49-F238E27FC236}">
                    <a16:creationId xmlns:a16="http://schemas.microsoft.com/office/drawing/2014/main" id="{695A58BF-F4C5-4C74-8859-D134985E79C5}"/>
                  </a:ext>
                </a:extLst>
              </p14:cNvPr>
              <p14:cNvContentPartPr/>
              <p14:nvPr/>
            </p14:nvContentPartPr>
            <p14:xfrm>
              <a:off x="22955250" y="1958975"/>
              <a:ext cx="1588" cy="0"/>
            </p14:xfrm>
          </p:contentPart>
        </mc:Choice>
        <mc:Fallback xmlns="">
          <p:pic>
            <p:nvPicPr>
              <p:cNvPr id="22" name="Ink 21">
                <a:extLst>
                  <a:ext uri="{FF2B5EF4-FFF2-40B4-BE49-F238E27FC236}">
                    <a16:creationId xmlns:a16="http://schemas.microsoft.com/office/drawing/2014/main" id="{695A58BF-F4C5-4C74-8859-D134985E79C5}"/>
                  </a:ext>
                </a:extLst>
              </p:cNvPr>
              <p:cNvPicPr/>
              <p:nvPr/>
            </p:nvPicPr>
            <p:blipFill>
              <a:blip r:embed="rId4"/>
              <a:stretch>
                <a:fillRect/>
              </a:stretch>
            </p:blipFill>
            <p:spPr>
              <a:xfrm>
                <a:off x="22915550" y="1958975"/>
                <a:ext cx="79400" cy="0"/>
              </a:xfrm>
              <a:prstGeom prst="rect">
                <a:avLst/>
              </a:prstGeom>
            </p:spPr>
          </p:pic>
        </mc:Fallback>
      </mc:AlternateContent>
      <p:pic>
        <p:nvPicPr>
          <p:cNvPr id="23" name="Picture 22">
            <a:extLst>
              <a:ext uri="{FF2B5EF4-FFF2-40B4-BE49-F238E27FC236}">
                <a16:creationId xmlns:a16="http://schemas.microsoft.com/office/drawing/2014/main" id="{E850633C-D57B-4688-A442-B1BE80785A6A}"/>
              </a:ext>
            </a:extLst>
          </p:cNvPr>
          <p:cNvPicPr/>
          <p:nvPr/>
        </p:nvPicPr>
        <p:blipFill>
          <a:blip r:embed="rId8"/>
          <a:stretch>
            <a:fillRect/>
          </a:stretch>
        </p:blipFill>
        <p:spPr>
          <a:xfrm>
            <a:off x="0" y="0"/>
            <a:ext cx="11991001" cy="6857990"/>
          </a:xfrm>
          <a:prstGeom prst="rect">
            <a:avLst/>
          </a:prstGeom>
        </p:spPr>
      </p:pic>
    </p:spTree>
    <p:extLst>
      <p:ext uri="{BB962C8B-B14F-4D97-AF65-F5344CB8AC3E}">
        <p14:creationId xmlns:p14="http://schemas.microsoft.com/office/powerpoint/2010/main" val="40350427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12710C-C782-EA41-8530-97EFD49BE547}"/>
              </a:ext>
            </a:extLst>
          </p:cNvPr>
          <p:cNvSpPr>
            <a:spLocks noGrp="1"/>
          </p:cNvSpPr>
          <p:nvPr>
            <p:ph type="title"/>
          </p:nvPr>
        </p:nvSpPr>
        <p:spPr>
          <a:xfrm>
            <a:off x="838200" y="365125"/>
            <a:ext cx="10515600" cy="663575"/>
          </a:xfrm>
        </p:spPr>
        <p:txBody>
          <a:bodyPr vert="horz" lIns="91440" tIns="45720" rIns="91440" bIns="45720" rtlCol="0" anchor="ctr">
            <a:normAutofit fontScale="90000"/>
          </a:bodyPr>
          <a:lstStyle/>
          <a:p>
            <a:r>
              <a:rPr lang="en-US" kern="1200" dirty="0">
                <a:solidFill>
                  <a:schemeClr val="tx1"/>
                </a:solidFill>
                <a:latin typeface="+mj-lt"/>
                <a:ea typeface="+mj-ea"/>
                <a:cs typeface="+mj-cs"/>
              </a:rPr>
              <a:t>Access Database</a:t>
            </a:r>
          </a:p>
        </p:txBody>
      </p:sp>
      <p:pic>
        <p:nvPicPr>
          <p:cNvPr id="2" name="Content Placeholder 1">
            <a:extLst>
              <a:ext uri="{FF2B5EF4-FFF2-40B4-BE49-F238E27FC236}">
                <a16:creationId xmlns:a16="http://schemas.microsoft.com/office/drawing/2014/main" id="{7D345483-E7F1-4984-93FA-78303C37AFD5}"/>
              </a:ext>
            </a:extLst>
          </p:cNvPr>
          <p:cNvPicPr>
            <a:picLocks noGrp="1" noChangeAspect="1"/>
          </p:cNvPicPr>
          <p:nvPr>
            <p:ph sz="half" idx="1"/>
          </p:nvPr>
        </p:nvPicPr>
        <p:blipFill>
          <a:blip r:embed="rId2"/>
          <a:stretch>
            <a:fillRect/>
          </a:stretch>
        </p:blipFill>
        <p:spPr>
          <a:xfrm>
            <a:off x="602892" y="1187798"/>
            <a:ext cx="8370277" cy="5619962"/>
          </a:xfrm>
          <a:prstGeom prst="rect">
            <a:avLst/>
          </a:prstGeom>
        </p:spPr>
      </p:pic>
      <p:sp>
        <p:nvSpPr>
          <p:cNvPr id="7" name="Slide Number Placeholder 6">
            <a:extLst>
              <a:ext uri="{FF2B5EF4-FFF2-40B4-BE49-F238E27FC236}">
                <a16:creationId xmlns:a16="http://schemas.microsoft.com/office/drawing/2014/main" id="{4E7F3340-E0FA-F54B-A8FD-7800A6C3DA5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7F043A23-22EF-D24D-A1D1-C1291067CEB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600"/>
                </a:spcAft>
                <a:buClrTx/>
                <a:buSzTx/>
                <a:buFontTx/>
                <a:buNone/>
                <a:tabLst/>
                <a:defRPr/>
              </a:pPr>
              <a:t>61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34317077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Presentations</a:t>
            </a:r>
          </a:p>
        </p:txBody>
      </p:sp>
      <p:sp>
        <p:nvSpPr>
          <p:cNvPr id="3" name="Content Placeholder 2"/>
          <p:cNvSpPr>
            <a:spLocks noGrp="1"/>
          </p:cNvSpPr>
          <p:nvPr>
            <p:ph sz="half" idx="1"/>
          </p:nvPr>
        </p:nvSpPr>
        <p:spPr/>
        <p:txBody>
          <a:bodyPr/>
          <a:lstStyle/>
          <a:p>
            <a:r>
              <a:rPr lang="en-US" dirty="0"/>
              <a:t>MBHSI – </a:t>
            </a:r>
            <a:r>
              <a:rPr lang="en-US" dirty="0" err="1"/>
              <a:t>Lt.Col</a:t>
            </a:r>
            <a:r>
              <a:rPr lang="en-US" dirty="0"/>
              <a:t>. Matt Taranto </a:t>
            </a:r>
          </a:p>
          <a:p>
            <a:r>
              <a:rPr lang="en-US" dirty="0"/>
              <a:t>DAU – Chris Barrett</a:t>
            </a:r>
          </a:p>
          <a:p>
            <a:r>
              <a:rPr lang="en-US" dirty="0"/>
              <a:t>Industry Perspective – Steve Merriman</a:t>
            </a:r>
          </a:p>
        </p:txBody>
      </p:sp>
      <p:sp>
        <p:nvSpPr>
          <p:cNvPr id="4" name="Slide Number Placeholder 3"/>
          <p:cNvSpPr>
            <a:spLocks noGrp="1"/>
          </p:cNvSpPr>
          <p:nvPr>
            <p:ph type="sldNum" sz="quarter" idx="12"/>
          </p:nvPr>
        </p:nvSpPr>
        <p:spPr/>
        <p:txBody>
          <a:bodyPr/>
          <a:lstStyle/>
          <a:p>
            <a:fld id="{7F043A23-22EF-D24D-A1D1-C1291067CEBA}" type="slidenum">
              <a:rPr lang="en-US" smtClean="0"/>
              <a:t>62</a:t>
            </a:fld>
            <a:endParaRPr lang="en-US"/>
          </a:p>
        </p:txBody>
      </p:sp>
    </p:spTree>
    <p:extLst>
      <p:ext uri="{BB962C8B-B14F-4D97-AF65-F5344CB8AC3E}">
        <p14:creationId xmlns:p14="http://schemas.microsoft.com/office/powerpoint/2010/main" val="26326388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Comments </a:t>
            </a:r>
          </a:p>
        </p:txBody>
      </p:sp>
      <p:sp>
        <p:nvSpPr>
          <p:cNvPr id="3" name="Content Placeholder 2"/>
          <p:cNvSpPr>
            <a:spLocks noGrp="1"/>
          </p:cNvSpPr>
          <p:nvPr>
            <p:ph sz="half" idx="1"/>
          </p:nvPr>
        </p:nvSpPr>
        <p:spPr/>
        <p:txBody>
          <a:bodyPr/>
          <a:lstStyle/>
          <a:p>
            <a:r>
              <a:rPr lang="en-US" dirty="0"/>
              <a:t>All sessions video recorded</a:t>
            </a:r>
          </a:p>
          <a:p>
            <a:r>
              <a:rPr lang="en-US" dirty="0"/>
              <a:t>Student papers and presentations will be migrated to APAN </a:t>
            </a:r>
          </a:p>
        </p:txBody>
      </p:sp>
      <p:sp>
        <p:nvSpPr>
          <p:cNvPr id="4" name="Slide Number Placeholder 3"/>
          <p:cNvSpPr>
            <a:spLocks noGrp="1"/>
          </p:cNvSpPr>
          <p:nvPr>
            <p:ph type="sldNum" sz="quarter" idx="12"/>
          </p:nvPr>
        </p:nvSpPr>
        <p:spPr/>
        <p:txBody>
          <a:bodyPr/>
          <a:lstStyle/>
          <a:p>
            <a:fld id="{7F043A23-22EF-D24D-A1D1-C1291067CEBA}" type="slidenum">
              <a:rPr lang="en-US" smtClean="0"/>
              <a:t>63</a:t>
            </a:fld>
            <a:endParaRPr lang="en-US"/>
          </a:p>
        </p:txBody>
      </p:sp>
    </p:spTree>
    <p:extLst>
      <p:ext uri="{BB962C8B-B14F-4D97-AF65-F5344CB8AC3E}">
        <p14:creationId xmlns:p14="http://schemas.microsoft.com/office/powerpoint/2010/main" val="6394213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790" y="240748"/>
            <a:ext cx="9233607" cy="880578"/>
          </a:xfrm>
        </p:spPr>
        <p:txBody>
          <a:bodyPr>
            <a:normAutofit fontScale="90000"/>
          </a:bodyPr>
          <a:lstStyle/>
          <a:p>
            <a:r>
              <a:rPr lang="en-US" dirty="0"/>
              <a:t>HSI Competency Assessment (HCA)</a:t>
            </a:r>
          </a:p>
        </p:txBody>
      </p:sp>
      <p:sp>
        <p:nvSpPr>
          <p:cNvPr id="3" name="Content Placeholder 2"/>
          <p:cNvSpPr>
            <a:spLocks noGrp="1"/>
          </p:cNvSpPr>
          <p:nvPr>
            <p:ph sz="half" idx="1"/>
          </p:nvPr>
        </p:nvSpPr>
        <p:spPr>
          <a:xfrm>
            <a:off x="517585" y="1256044"/>
            <a:ext cx="10738244" cy="5255287"/>
          </a:xfrm>
        </p:spPr>
        <p:txBody>
          <a:bodyPr>
            <a:normAutofit fontScale="62500" lnSpcReduction="20000"/>
          </a:bodyPr>
          <a:lstStyle/>
          <a:p>
            <a:pPr marL="0" lvl="0" indent="0">
              <a:lnSpc>
                <a:spcPct val="120000"/>
              </a:lnSpc>
              <a:buNone/>
            </a:pPr>
            <a:r>
              <a:rPr lang="en-US" sz="3800" dirty="0"/>
              <a:t>Develop a method to assess the HSI knowledge and competency of personnel within DOD and other Federal agencies.</a:t>
            </a:r>
            <a:r>
              <a:rPr lang="en-US" sz="3800" i="1" dirty="0"/>
              <a:t> </a:t>
            </a:r>
            <a:r>
              <a:rPr lang="en-US" i="1" dirty="0"/>
              <a:t> </a:t>
            </a:r>
            <a:endParaRPr lang="en-US" sz="4000" dirty="0"/>
          </a:p>
          <a:p>
            <a:pPr marL="0" lvl="0" indent="0">
              <a:lnSpc>
                <a:spcPct val="120000"/>
              </a:lnSpc>
              <a:buNone/>
            </a:pPr>
            <a:r>
              <a:rPr lang="en-US" b="1" dirty="0"/>
              <a:t>Tasks: </a:t>
            </a:r>
            <a:endParaRPr lang="en-US" sz="4000" dirty="0"/>
          </a:p>
          <a:p>
            <a:pPr marL="0" indent="0">
              <a:lnSpc>
                <a:spcPct val="120000"/>
              </a:lnSpc>
              <a:buNone/>
            </a:pPr>
            <a:r>
              <a:rPr lang="en-US" dirty="0"/>
              <a:t>A plan of action and milestones. </a:t>
            </a:r>
            <a:r>
              <a:rPr lang="en-US" b="1" i="1" dirty="0"/>
              <a:t> </a:t>
            </a:r>
          </a:p>
          <a:p>
            <a:pPr marL="0" indent="0">
              <a:lnSpc>
                <a:spcPct val="120000"/>
              </a:lnSpc>
              <a:buNone/>
            </a:pPr>
            <a:r>
              <a:rPr lang="en-US" dirty="0"/>
              <a:t>A literature review that will identify the current state of the HSI body of knowledge. </a:t>
            </a:r>
          </a:p>
          <a:p>
            <a:pPr marL="0" indent="0">
              <a:lnSpc>
                <a:spcPct val="120000"/>
              </a:lnSpc>
              <a:buNone/>
            </a:pPr>
            <a:r>
              <a:rPr lang="en-US" dirty="0"/>
              <a:t>An architecture for the HSI Competency Assessment that considers characteristics such as: practitioner experience level (e.g., novice, experienced, expert); job type (e.g., HSI practitioner, HSI domain practitioner, program manager, systems engineer, logistician, T&amp;E, etc.); type of organization (DOD, DHS, NASA, defense contractor); activities (R&amp;D, pre-MS A through MS C, Operations and Sustainment, Disposal). </a:t>
            </a:r>
            <a:endParaRPr lang="en-US" sz="3600" dirty="0"/>
          </a:p>
          <a:p>
            <a:pPr marL="0" indent="0">
              <a:lnSpc>
                <a:spcPct val="120000"/>
              </a:lnSpc>
              <a:buNone/>
            </a:pPr>
            <a:r>
              <a:rPr lang="en-US" dirty="0"/>
              <a:t> Socialize the HSI Competency Assessment initiative through coordination and collaboration with HSI leaders throughout DOD and other Federal agencies (e.g., DHS, USCG, NASA, FAA, etc.).</a:t>
            </a:r>
            <a:endParaRPr lang="en-US" sz="3600" dirty="0"/>
          </a:p>
          <a:p>
            <a:pPr marL="0" indent="0">
              <a:lnSpc>
                <a:spcPct val="120000"/>
              </a:lnSpc>
              <a:buNone/>
            </a:pPr>
            <a:r>
              <a:rPr lang="en-US" b="1" i="1" dirty="0"/>
              <a:t> </a:t>
            </a:r>
            <a:r>
              <a:rPr lang="en-US" dirty="0"/>
              <a:t>Monthly progress reports.</a:t>
            </a:r>
            <a:endParaRPr lang="en-US" sz="3600" dirty="0"/>
          </a:p>
          <a:p>
            <a:pPr marL="0" indent="0">
              <a:lnSpc>
                <a:spcPct val="120000"/>
              </a:lnSpc>
              <a:buNone/>
            </a:pPr>
            <a:endParaRPr lang="en-US" dirty="0"/>
          </a:p>
        </p:txBody>
      </p:sp>
      <p:sp>
        <p:nvSpPr>
          <p:cNvPr id="4" name="Slide Number Placeholder 3"/>
          <p:cNvSpPr>
            <a:spLocks noGrp="1"/>
          </p:cNvSpPr>
          <p:nvPr>
            <p:ph type="sldNum" sz="quarter" idx="12"/>
          </p:nvPr>
        </p:nvSpPr>
        <p:spPr/>
        <p:txBody>
          <a:bodyPr/>
          <a:lstStyle/>
          <a:p>
            <a:fld id="{7F043A23-22EF-D24D-A1D1-C1291067CEBA}" type="slidenum">
              <a:rPr lang="en-US" smtClean="0"/>
              <a:t>64</a:t>
            </a:fld>
            <a:endParaRPr lang="en-US"/>
          </a:p>
        </p:txBody>
      </p:sp>
    </p:spTree>
    <p:extLst>
      <p:ext uri="{BB962C8B-B14F-4D97-AF65-F5344CB8AC3E}">
        <p14:creationId xmlns:p14="http://schemas.microsoft.com/office/powerpoint/2010/main" val="421012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Minimum HCA </a:t>
            </a:r>
            <a:r>
              <a:rPr lang="en-US" dirty="0"/>
              <a:t>Requirements</a:t>
            </a:r>
          </a:p>
        </p:txBody>
      </p:sp>
      <p:sp>
        <p:nvSpPr>
          <p:cNvPr id="3" name="Content Placeholder 2"/>
          <p:cNvSpPr>
            <a:spLocks noGrp="1"/>
          </p:cNvSpPr>
          <p:nvPr>
            <p:ph sz="half" idx="1"/>
          </p:nvPr>
        </p:nvSpPr>
        <p:spPr/>
        <p:txBody>
          <a:bodyPr/>
          <a:lstStyle/>
          <a:p>
            <a:r>
              <a:rPr lang="en-US" dirty="0"/>
              <a:t>An agreed upon body of knowledge</a:t>
            </a:r>
          </a:p>
          <a:p>
            <a:r>
              <a:rPr lang="en-US" dirty="0"/>
              <a:t>An acceptable competency model</a:t>
            </a:r>
          </a:p>
          <a:p>
            <a:r>
              <a:rPr lang="en-US" dirty="0"/>
              <a:t>HSI leaders who are cooperative, collegial, and open to compromise</a:t>
            </a:r>
          </a:p>
        </p:txBody>
      </p:sp>
      <p:sp>
        <p:nvSpPr>
          <p:cNvPr id="4" name="Slide Number Placeholder 3"/>
          <p:cNvSpPr>
            <a:spLocks noGrp="1"/>
          </p:cNvSpPr>
          <p:nvPr>
            <p:ph type="sldNum" sz="quarter" idx="12"/>
          </p:nvPr>
        </p:nvSpPr>
        <p:spPr/>
        <p:txBody>
          <a:bodyPr/>
          <a:lstStyle/>
          <a:p>
            <a:fld id="{7F043A23-22EF-D24D-A1D1-C1291067CEBA}" type="slidenum">
              <a:rPr lang="en-US" smtClean="0"/>
              <a:t>65</a:t>
            </a:fld>
            <a:endParaRPr lang="en-US"/>
          </a:p>
        </p:txBody>
      </p:sp>
    </p:spTree>
    <p:extLst>
      <p:ext uri="{BB962C8B-B14F-4D97-AF65-F5344CB8AC3E}">
        <p14:creationId xmlns:p14="http://schemas.microsoft.com/office/powerpoint/2010/main" val="39351352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HSI Creed/Tenets Example</a:t>
            </a:r>
          </a:p>
        </p:txBody>
      </p:sp>
      <p:sp>
        <p:nvSpPr>
          <p:cNvPr id="3" name="Content Placeholder 2"/>
          <p:cNvSpPr>
            <a:spLocks noGrp="1"/>
          </p:cNvSpPr>
          <p:nvPr>
            <p:ph sz="half" idx="1"/>
          </p:nvPr>
        </p:nvSpPr>
        <p:spPr/>
        <p:txBody>
          <a:bodyPr>
            <a:normAutofit fontScale="70000" lnSpcReduction="20000"/>
          </a:bodyPr>
          <a:lstStyle/>
          <a:p>
            <a:pPr marL="0" lvl="0" indent="0">
              <a:lnSpc>
                <a:spcPct val="120000"/>
              </a:lnSpc>
              <a:buNone/>
            </a:pPr>
            <a:r>
              <a:rPr lang="en-US" dirty="0"/>
              <a:t>Human Systems Integration (hereafter, HSI) can be defined as a philosophy, an approach to systems engineering, a set of processes as well as a goal.</a:t>
            </a:r>
          </a:p>
          <a:p>
            <a:pPr marL="0" indent="0">
              <a:lnSpc>
                <a:spcPct val="120000"/>
              </a:lnSpc>
              <a:buNone/>
            </a:pPr>
            <a:r>
              <a:rPr lang="en-US" b="1" i="1" dirty="0"/>
              <a:t>A philosophy</a:t>
            </a:r>
            <a:r>
              <a:rPr lang="en-US" dirty="0"/>
              <a:t>: By definition, HSI is a human-centered mindset; a way of thinking inculcated in those who design, build and manage the system throughout its life cycle. By definition, a system consists of hardware, software and humans (so-called ‘</a:t>
            </a:r>
            <a:r>
              <a:rPr lang="en-US" dirty="0" err="1"/>
              <a:t>liveware</a:t>
            </a:r>
            <a:r>
              <a:rPr lang="en-US" dirty="0"/>
              <a:t>’) who operate, maintain, and support said system within a given environment.</a:t>
            </a:r>
          </a:p>
          <a:p>
            <a:pPr marL="0" indent="0">
              <a:lnSpc>
                <a:spcPct val="120000"/>
              </a:lnSpc>
              <a:buNone/>
            </a:pPr>
            <a:r>
              <a:rPr lang="en-US" b="1" i="1" dirty="0"/>
              <a:t>An approach to systems engineering</a:t>
            </a:r>
            <a:r>
              <a:rPr lang="en-US" dirty="0"/>
              <a:t>: Those responsible for designing, testing, fielding and managing systems must ensure that human capabilities and limitations provide the foundation for systems engineering.</a:t>
            </a:r>
          </a:p>
          <a:p>
            <a:pPr marL="0" indent="0">
              <a:lnSpc>
                <a:spcPct val="120000"/>
              </a:lnSpc>
              <a:buNone/>
            </a:pPr>
            <a:r>
              <a:rPr lang="en-US" b="1" i="1" dirty="0"/>
              <a:t>A set of processes</a:t>
            </a:r>
            <a:r>
              <a:rPr lang="en-US" dirty="0"/>
              <a:t>: The tenets of HSI are realized through the various tools, techniques, approaches, methods, and standards that enhance the systems engineering process.  .</a:t>
            </a:r>
          </a:p>
          <a:p>
            <a:pPr marL="0" indent="0">
              <a:lnSpc>
                <a:spcPct val="120000"/>
              </a:lnSpc>
              <a:buNone/>
            </a:pPr>
            <a:r>
              <a:rPr lang="en-US" b="1" i="1" dirty="0"/>
              <a:t>A goal</a:t>
            </a:r>
            <a:r>
              <a:rPr lang="en-US" dirty="0"/>
              <a:t>: The goal of HSI is to optimize total system performance through effective human integration with system hardware and software, while minimizing program costs and risks.</a:t>
            </a:r>
            <a:endParaRPr lang="en-US" sz="2000" dirty="0"/>
          </a:p>
        </p:txBody>
      </p:sp>
      <p:sp>
        <p:nvSpPr>
          <p:cNvPr id="4" name="Slide Number Placeholder 3"/>
          <p:cNvSpPr>
            <a:spLocks noGrp="1"/>
          </p:cNvSpPr>
          <p:nvPr>
            <p:ph type="sldNum" sz="quarter" idx="12"/>
          </p:nvPr>
        </p:nvSpPr>
        <p:spPr/>
        <p:txBody>
          <a:bodyPr/>
          <a:lstStyle/>
          <a:p>
            <a:fld id="{7F043A23-22EF-D24D-A1D1-C1291067CEBA}" type="slidenum">
              <a:rPr lang="en-US" smtClean="0"/>
              <a:t>66</a:t>
            </a:fld>
            <a:endParaRPr lang="en-US"/>
          </a:p>
        </p:txBody>
      </p:sp>
    </p:spTree>
    <p:extLst>
      <p:ext uri="{BB962C8B-B14F-4D97-AF65-F5344CB8AC3E}">
        <p14:creationId xmlns:p14="http://schemas.microsoft.com/office/powerpoint/2010/main" val="39715701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F500E-89DE-A74D-88F7-0A7183A4E439}"/>
              </a:ext>
            </a:extLst>
          </p:cNvPr>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3623766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alpha val="99000"/>
          </a:schemeClr>
        </a:solidFill>
        <a:effectLst/>
      </p:bgPr>
    </p:bg>
    <p:spTree>
      <p:nvGrpSpPr>
        <p:cNvPr id="1" name="Shape 78"/>
        <p:cNvGrpSpPr/>
        <p:nvPr/>
      </p:nvGrpSpPr>
      <p:grpSpPr>
        <a:xfrm>
          <a:off x="0" y="0"/>
          <a:ext cx="0" cy="0"/>
          <a:chOff x="0" y="0"/>
          <a:chExt cx="0" cy="0"/>
        </a:xfrm>
      </p:grpSpPr>
      <p:sp>
        <p:nvSpPr>
          <p:cNvPr id="79" name="Google Shape;79;p9"/>
          <p:cNvSpPr txBox="1">
            <a:spLocks noGrp="1"/>
          </p:cNvSpPr>
          <p:nvPr>
            <p:ph type="ctrTitle"/>
          </p:nvPr>
        </p:nvSpPr>
        <p:spPr>
          <a:xfrm>
            <a:off x="313084" y="1265767"/>
            <a:ext cx="5536094" cy="2968096"/>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lt1"/>
              </a:buClr>
              <a:buSzPts val="3600"/>
              <a:buFont typeface="Arial"/>
              <a:buNone/>
            </a:pPr>
            <a:r>
              <a:rPr lang="en-US" dirty="0"/>
              <a:t>Factors for Creating a Useful and Enduring </a:t>
            </a:r>
            <a:br>
              <a:rPr lang="en-US" dirty="0"/>
            </a:br>
            <a:r>
              <a:rPr lang="en-US" dirty="0"/>
              <a:t>HSI Body of Knowledge</a:t>
            </a:r>
            <a:endParaRPr dirty="0"/>
          </a:p>
        </p:txBody>
      </p:sp>
      <p:sp>
        <p:nvSpPr>
          <p:cNvPr id="80" name="Google Shape;80;p9"/>
          <p:cNvSpPr txBox="1">
            <a:spLocks noGrp="1"/>
          </p:cNvSpPr>
          <p:nvPr>
            <p:ph type="subTitle" idx="1"/>
          </p:nvPr>
        </p:nvSpPr>
        <p:spPr>
          <a:xfrm>
            <a:off x="313083" y="4400550"/>
            <a:ext cx="5642655" cy="158115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FFD966"/>
              </a:buClr>
              <a:buSzPts val="2000"/>
              <a:buNone/>
            </a:pPr>
            <a:r>
              <a:rPr lang="en-US" dirty="0"/>
              <a:t>Aron Rotklein / Christine Tyndall </a:t>
            </a:r>
          </a:p>
          <a:p>
            <a:pPr marL="0" lvl="0" indent="0" algn="l" rtl="0">
              <a:lnSpc>
                <a:spcPct val="90000"/>
              </a:lnSpc>
              <a:spcBef>
                <a:spcPts val="0"/>
              </a:spcBef>
              <a:spcAft>
                <a:spcPts val="0"/>
              </a:spcAft>
              <a:buClr>
                <a:srgbClr val="FFD966"/>
              </a:buClr>
              <a:buSzPts val="2000"/>
              <a:buNone/>
            </a:pPr>
            <a:r>
              <a:rPr lang="en-US" dirty="0"/>
              <a:t>Michael O’Neil, M.S., CHFP (Advisor)</a:t>
            </a:r>
            <a:endParaRPr dirty="0"/>
          </a:p>
          <a:p>
            <a:pPr marL="0" lvl="0" indent="0" algn="l" rtl="0">
              <a:lnSpc>
                <a:spcPct val="90000"/>
              </a:lnSpc>
              <a:spcBef>
                <a:spcPts val="1000"/>
              </a:spcBef>
              <a:spcAft>
                <a:spcPts val="0"/>
              </a:spcAft>
              <a:buClr>
                <a:srgbClr val="FFD966"/>
              </a:buClr>
              <a:buSzPts val="2000"/>
              <a:buNone/>
            </a:pPr>
            <a:r>
              <a:rPr lang="en-US" dirty="0"/>
              <a:t>OA4415/ Summer</a:t>
            </a:r>
            <a:endParaRPr dirty="0"/>
          </a:p>
          <a:p>
            <a:pPr marL="0" lvl="0" indent="0" algn="l" rtl="0">
              <a:lnSpc>
                <a:spcPct val="90000"/>
              </a:lnSpc>
              <a:spcBef>
                <a:spcPts val="1000"/>
              </a:spcBef>
              <a:spcAft>
                <a:spcPts val="0"/>
              </a:spcAft>
              <a:buClr>
                <a:srgbClr val="FFD966"/>
              </a:buClr>
              <a:buSzPts val="2000"/>
              <a:buNone/>
            </a:pPr>
            <a:r>
              <a:rPr lang="en-US" dirty="0"/>
              <a:t>13 November 2019</a:t>
            </a:r>
            <a:endParaRPr dirty="0"/>
          </a:p>
        </p:txBody>
      </p:sp>
    </p:spTree>
    <p:extLst>
      <p:ext uri="{BB962C8B-B14F-4D97-AF65-F5344CB8AC3E}">
        <p14:creationId xmlns:p14="http://schemas.microsoft.com/office/powerpoint/2010/main" val="1886442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F3CB3-879A-42C1-A386-61AE33A384FF}"/>
              </a:ext>
            </a:extLst>
          </p:cNvPr>
          <p:cNvSpPr>
            <a:spLocks noGrp="1"/>
          </p:cNvSpPr>
          <p:nvPr>
            <p:ph type="title"/>
          </p:nvPr>
        </p:nvSpPr>
        <p:spPr/>
        <p:txBody>
          <a:bodyPr/>
          <a:lstStyle/>
          <a:p>
            <a:r>
              <a:rPr lang="en-US" dirty="0"/>
              <a:t>What if?</a:t>
            </a:r>
          </a:p>
        </p:txBody>
      </p:sp>
      <p:sp>
        <p:nvSpPr>
          <p:cNvPr id="5" name="Text Placeholder 4">
            <a:extLst>
              <a:ext uri="{FF2B5EF4-FFF2-40B4-BE49-F238E27FC236}">
                <a16:creationId xmlns:a16="http://schemas.microsoft.com/office/drawing/2014/main" id="{EF43D520-9643-462A-A03E-A95519A9620B}"/>
              </a:ext>
            </a:extLst>
          </p:cNvPr>
          <p:cNvSpPr>
            <a:spLocks noGrp="1"/>
          </p:cNvSpPr>
          <p:nvPr>
            <p:ph type="body" idx="1"/>
          </p:nvPr>
        </p:nvSpPr>
        <p:spPr>
          <a:xfrm>
            <a:off x="517585" y="1357326"/>
            <a:ext cx="10738244" cy="4906314"/>
          </a:xfrm>
        </p:spPr>
        <p:txBody>
          <a:bodyPr/>
          <a:lstStyle/>
          <a:p>
            <a:pPr marL="228600" indent="0">
              <a:buNone/>
            </a:pPr>
            <a:r>
              <a:rPr lang="en-US" sz="2400" dirty="0">
                <a:solidFill>
                  <a:schemeClr val="tx1">
                    <a:lumMod val="75000"/>
                    <a:lumOff val="25000"/>
                  </a:schemeClr>
                </a:solidFill>
              </a:rPr>
              <a:t>… practitioners could upload and share documents in total transparency with the ability to rate utility?</a:t>
            </a:r>
            <a:br>
              <a:rPr lang="en-US" sz="2400" dirty="0">
                <a:solidFill>
                  <a:schemeClr val="tx1">
                    <a:lumMod val="75000"/>
                    <a:lumOff val="25000"/>
                  </a:schemeClr>
                </a:solidFill>
              </a:rPr>
            </a:br>
            <a:endParaRPr lang="en-US" sz="2400" dirty="0">
              <a:solidFill>
                <a:schemeClr val="tx1">
                  <a:lumMod val="75000"/>
                  <a:lumOff val="25000"/>
                </a:schemeClr>
              </a:solidFill>
            </a:endParaRPr>
          </a:p>
          <a:p>
            <a:pPr marL="228600" indent="0">
              <a:buNone/>
            </a:pPr>
            <a:r>
              <a:rPr lang="en-US" sz="2400" dirty="0">
                <a:solidFill>
                  <a:schemeClr val="tx1">
                    <a:lumMod val="75000"/>
                    <a:lumOff val="25000"/>
                  </a:schemeClr>
                </a:solidFill>
              </a:rPr>
              <a:t>…practitioners could poll an ‘ask the expert’ forum and receive feedback from across the HSI community of practice, and have these answers preserved for future use?</a:t>
            </a:r>
          </a:p>
          <a:p>
            <a:pPr marL="228600" indent="0">
              <a:buNone/>
            </a:pPr>
            <a:endParaRPr lang="en-US" sz="2400" dirty="0">
              <a:solidFill>
                <a:schemeClr val="tx1">
                  <a:lumMod val="75000"/>
                  <a:lumOff val="25000"/>
                </a:schemeClr>
              </a:solidFill>
            </a:endParaRPr>
          </a:p>
          <a:p>
            <a:pPr marL="228600" indent="0">
              <a:buNone/>
            </a:pPr>
            <a:r>
              <a:rPr lang="en-US" sz="2400" dirty="0">
                <a:solidFill>
                  <a:schemeClr val="tx1">
                    <a:lumMod val="75000"/>
                    <a:lumOff val="25000"/>
                  </a:schemeClr>
                </a:solidFill>
              </a:rPr>
              <a:t>…there was an HSI new idea forum where practitioners could vote and comment on new ideas?</a:t>
            </a:r>
          </a:p>
          <a:p>
            <a:pPr marL="228600" indent="0">
              <a:buNone/>
            </a:pPr>
            <a:endParaRPr lang="en-US" sz="2400" dirty="0">
              <a:solidFill>
                <a:schemeClr val="tx1">
                  <a:lumMod val="75000"/>
                  <a:lumOff val="25000"/>
                </a:schemeClr>
              </a:solidFill>
            </a:endParaRPr>
          </a:p>
          <a:p>
            <a:pPr marL="228600" indent="0">
              <a:buNone/>
            </a:pPr>
            <a:r>
              <a:rPr lang="en-US" sz="2400" dirty="0">
                <a:solidFill>
                  <a:schemeClr val="tx1">
                    <a:lumMod val="75000"/>
                    <a:lumOff val="25000"/>
                  </a:schemeClr>
                </a:solidFill>
              </a:rPr>
              <a:t>… the HFE TAG presented an annual award for the best contribution to the HSI Body of Knowledge (BOK)?</a:t>
            </a:r>
          </a:p>
          <a:p>
            <a:pPr marL="228600" indent="0">
              <a:buNone/>
            </a:pPr>
            <a:endParaRPr lang="en-US" sz="2400" dirty="0">
              <a:solidFill>
                <a:schemeClr val="tx1">
                  <a:lumMod val="75000"/>
                  <a:lumOff val="25000"/>
                </a:schemeClr>
              </a:solidFill>
            </a:endParaRP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Tree>
    <p:extLst>
      <p:ext uri="{BB962C8B-B14F-4D97-AF65-F5344CB8AC3E}">
        <p14:creationId xmlns:p14="http://schemas.microsoft.com/office/powerpoint/2010/main" val="3979455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730B2-3264-CA4B-841A-6CE491D1AA91}"/>
              </a:ext>
            </a:extLst>
          </p:cNvPr>
          <p:cNvSpPr>
            <a:spLocks noGrp="1"/>
          </p:cNvSpPr>
          <p:nvPr>
            <p:ph type="title"/>
          </p:nvPr>
        </p:nvSpPr>
        <p:spPr/>
        <p:txBody>
          <a:bodyPr/>
          <a:lstStyle/>
          <a:p>
            <a:r>
              <a:rPr lang="en-US" dirty="0"/>
              <a:t>Purpose</a:t>
            </a:r>
          </a:p>
        </p:txBody>
      </p:sp>
      <p:sp>
        <p:nvSpPr>
          <p:cNvPr id="3" name="Text Placeholder 2">
            <a:extLst>
              <a:ext uri="{FF2B5EF4-FFF2-40B4-BE49-F238E27FC236}">
                <a16:creationId xmlns:a16="http://schemas.microsoft.com/office/drawing/2014/main" id="{1023BDE4-3B58-9D4F-B5B9-4596F502D2EC}"/>
              </a:ext>
            </a:extLst>
          </p:cNvPr>
          <p:cNvSpPr>
            <a:spLocks noGrp="1"/>
          </p:cNvSpPr>
          <p:nvPr>
            <p:ph type="body" idx="1"/>
          </p:nvPr>
        </p:nvSpPr>
        <p:spPr/>
        <p:txBody>
          <a:bodyPr/>
          <a:lstStyle/>
          <a:p>
            <a:pPr marL="800100" indent="-457200">
              <a:lnSpc>
                <a:spcPct val="100000"/>
              </a:lnSpc>
              <a:spcBef>
                <a:spcPts val="0"/>
              </a:spcBef>
              <a:buSzPts val="1800"/>
              <a:buFont typeface="Courier New" panose="02070309020205020404" pitchFamily="49" charset="0"/>
              <a:buChar char="o"/>
            </a:pPr>
            <a:r>
              <a:rPr lang="en-US" dirty="0">
                <a:solidFill>
                  <a:schemeClr val="tx1">
                    <a:lumMod val="65000"/>
                    <a:lumOff val="35000"/>
                  </a:schemeClr>
                </a:solidFill>
              </a:rPr>
              <a:t>Examine existing Knowledge Management </a:t>
            </a:r>
            <a:r>
              <a:rPr lang="en-US" b="1" dirty="0">
                <a:solidFill>
                  <a:schemeClr val="tx1">
                    <a:lumMod val="65000"/>
                    <a:lumOff val="35000"/>
                  </a:schemeClr>
                </a:solidFill>
              </a:rPr>
              <a:t>(KM)</a:t>
            </a:r>
            <a:r>
              <a:rPr lang="en-US" dirty="0">
                <a:solidFill>
                  <a:schemeClr val="tx1">
                    <a:lumMod val="65000"/>
                    <a:lumOff val="35000"/>
                  </a:schemeClr>
                </a:solidFill>
              </a:rPr>
              <a:t> processes and bodies of knowledge within the HSI community</a:t>
            </a:r>
          </a:p>
          <a:p>
            <a:pPr marL="800100" indent="-457200">
              <a:lnSpc>
                <a:spcPct val="100000"/>
              </a:lnSpc>
              <a:spcBef>
                <a:spcPts val="0"/>
              </a:spcBef>
              <a:buSzPts val="1800"/>
              <a:buFont typeface="Courier New" panose="02070309020205020404" pitchFamily="49" charset="0"/>
              <a:buChar char="o"/>
            </a:pPr>
            <a:endParaRPr lang="en-US" dirty="0">
              <a:solidFill>
                <a:schemeClr val="tx1">
                  <a:lumMod val="65000"/>
                  <a:lumOff val="35000"/>
                </a:schemeClr>
              </a:solidFill>
            </a:endParaRPr>
          </a:p>
          <a:p>
            <a:pPr marL="800100" indent="-457200">
              <a:lnSpc>
                <a:spcPct val="100000"/>
              </a:lnSpc>
              <a:spcBef>
                <a:spcPts val="0"/>
              </a:spcBef>
              <a:buSzPts val="1800"/>
              <a:buFont typeface="Courier New" panose="02070309020205020404" pitchFamily="49" charset="0"/>
              <a:buChar char="o"/>
            </a:pPr>
            <a:r>
              <a:rPr lang="en-US" dirty="0">
                <a:solidFill>
                  <a:schemeClr val="tx1">
                    <a:lumMod val="65000"/>
                    <a:lumOff val="35000"/>
                  </a:schemeClr>
                </a:solidFill>
              </a:rPr>
              <a:t>Evaluate their effectiveness against established KM heuristics and ‘failure factors’</a:t>
            </a:r>
          </a:p>
          <a:p>
            <a:pPr marL="800100" indent="-457200">
              <a:lnSpc>
                <a:spcPct val="100000"/>
              </a:lnSpc>
              <a:spcBef>
                <a:spcPts val="0"/>
              </a:spcBef>
              <a:buSzPts val="1800"/>
              <a:buFont typeface="Courier New" panose="02070309020205020404" pitchFamily="49" charset="0"/>
              <a:buChar char="o"/>
            </a:pPr>
            <a:endParaRPr lang="en-US" dirty="0">
              <a:solidFill>
                <a:schemeClr val="tx1">
                  <a:lumMod val="65000"/>
                  <a:lumOff val="35000"/>
                </a:schemeClr>
              </a:solidFill>
            </a:endParaRPr>
          </a:p>
          <a:p>
            <a:pPr marL="800100" indent="-457200">
              <a:lnSpc>
                <a:spcPct val="100000"/>
              </a:lnSpc>
              <a:spcBef>
                <a:spcPts val="0"/>
              </a:spcBef>
              <a:buSzPts val="1800"/>
              <a:buFont typeface="Courier New" panose="02070309020205020404" pitchFamily="49" charset="0"/>
              <a:buChar char="o"/>
            </a:pPr>
            <a:r>
              <a:rPr lang="en-US" dirty="0">
                <a:solidFill>
                  <a:schemeClr val="tx1">
                    <a:lumMod val="65000"/>
                    <a:lumOff val="35000"/>
                  </a:schemeClr>
                </a:solidFill>
              </a:rPr>
              <a:t>Identify candidate KM approaches to meet the needs of the HSI community</a:t>
            </a:r>
          </a:p>
          <a:p>
            <a:pPr>
              <a:buFont typeface="Courier New" panose="02070309020205020404" pitchFamily="49" charset="0"/>
              <a:buChar char="o"/>
            </a:pPr>
            <a:endParaRPr lang="en-US" dirty="0">
              <a:solidFill>
                <a:schemeClr val="tx1">
                  <a:lumMod val="65000"/>
                  <a:lumOff val="35000"/>
                </a:schemeClr>
              </a:solidFill>
            </a:endParaRP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Tree>
    <p:extLst>
      <p:ext uri="{BB962C8B-B14F-4D97-AF65-F5344CB8AC3E}">
        <p14:creationId xmlns:p14="http://schemas.microsoft.com/office/powerpoint/2010/main" val="10602661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1380</TotalTime>
  <Words>5755</Words>
  <Application>Microsoft Office PowerPoint</Application>
  <PresentationFormat>Widescreen</PresentationFormat>
  <Paragraphs>695</Paragraphs>
  <Slides>67</Slides>
  <Notes>25</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67</vt:i4>
      </vt:variant>
    </vt:vector>
  </HeadingPairs>
  <TitlesOfParts>
    <vt:vector size="79" baseType="lpstr">
      <vt:lpstr>Arial</vt:lpstr>
      <vt:lpstr>Calibri</vt:lpstr>
      <vt:lpstr>Calibri Light</vt:lpstr>
      <vt:lpstr>Courier New</vt:lpstr>
      <vt:lpstr>Freestyle Script</vt:lpstr>
      <vt:lpstr>Noto Sans Symbols</vt:lpstr>
      <vt:lpstr>Symbol</vt:lpstr>
      <vt:lpstr>Wingdings</vt:lpstr>
      <vt:lpstr>Office Theme</vt:lpstr>
      <vt:lpstr>1_Office Theme</vt:lpstr>
      <vt:lpstr>2_Office Theme</vt:lpstr>
      <vt:lpstr>3_Office Theme</vt:lpstr>
      <vt:lpstr>Summary of Human Systems Integration Body of Knowledge and Competency Assessment Workshop Held at NPS November 13 – 14, 2019</vt:lpstr>
      <vt:lpstr>Purpose</vt:lpstr>
      <vt:lpstr>Agenda: Day 1</vt:lpstr>
      <vt:lpstr>Agenda: Day 2</vt:lpstr>
      <vt:lpstr>Attendees</vt:lpstr>
      <vt:lpstr>Reminder: HSI Gaps</vt:lpstr>
      <vt:lpstr>Factors for Creating a Useful and Enduring  HSI Body of Knowledge</vt:lpstr>
      <vt:lpstr>What if?</vt:lpstr>
      <vt:lpstr>Purpose</vt:lpstr>
      <vt:lpstr>Capstone Activities</vt:lpstr>
      <vt:lpstr>Preliminary AoA</vt:lpstr>
      <vt:lpstr>Conclusions and Recommendations</vt:lpstr>
      <vt:lpstr>Establishing a Common DoD HSI Lexicon </vt:lpstr>
      <vt:lpstr>Capstone Objectives</vt:lpstr>
      <vt:lpstr>Watch your Language!</vt:lpstr>
      <vt:lpstr>The Walk and Talk Matrix</vt:lpstr>
      <vt:lpstr>The HSI Universe</vt:lpstr>
      <vt:lpstr>Recommendations</vt:lpstr>
      <vt:lpstr>HSI Gap 2: Anthropometry Data Item Description</vt:lpstr>
      <vt:lpstr>Literature Review</vt:lpstr>
      <vt:lpstr>Methodology</vt:lpstr>
      <vt:lpstr>Results</vt:lpstr>
      <vt:lpstr>Draft Anthropometry DID</vt:lpstr>
      <vt:lpstr>HRL Working Group Update</vt:lpstr>
      <vt:lpstr>Current Effort</vt:lpstr>
      <vt:lpstr>Team</vt:lpstr>
      <vt:lpstr>Key Issues</vt:lpstr>
      <vt:lpstr>Opportunities</vt:lpstr>
      <vt:lpstr>Human Systems Integration Competency Model and Coursework Alignment</vt:lpstr>
      <vt:lpstr>Background</vt:lpstr>
      <vt:lpstr>Coursework Review</vt:lpstr>
      <vt:lpstr>Sample Competency Model</vt:lpstr>
      <vt:lpstr>Recommendations</vt:lpstr>
      <vt:lpstr>DAU CLE062  HSI Module Update </vt:lpstr>
      <vt:lpstr>Game Plan</vt:lpstr>
      <vt:lpstr>Tools &amp; Resources</vt:lpstr>
      <vt:lpstr>Data</vt:lpstr>
      <vt:lpstr>Showcase</vt:lpstr>
      <vt:lpstr>Showcase</vt:lpstr>
      <vt:lpstr>Challenges</vt:lpstr>
      <vt:lpstr>Capability Gap 4: A Standardized HSI Tool Repository</vt:lpstr>
      <vt:lpstr>Methodology</vt:lpstr>
      <vt:lpstr>Key word search</vt:lpstr>
      <vt:lpstr>HSI Domain Filter</vt:lpstr>
      <vt:lpstr>Next Steps</vt:lpstr>
      <vt:lpstr>HSI Certifications Analysis and Recommendations Tool</vt:lpstr>
      <vt:lpstr>Agenda</vt:lpstr>
      <vt:lpstr>PCAT</vt:lpstr>
      <vt:lpstr>DCAT</vt:lpstr>
      <vt:lpstr>Next Steps</vt:lpstr>
      <vt:lpstr>Mapping of HSI Resources and Activities</vt:lpstr>
      <vt:lpstr>Methodology</vt:lpstr>
      <vt:lpstr>PowerPoint Presentation</vt:lpstr>
      <vt:lpstr>PowerPoint Presentation</vt:lpstr>
      <vt:lpstr>Next Steps</vt:lpstr>
      <vt:lpstr>HSI Competency Model for DoD</vt:lpstr>
      <vt:lpstr>Agenda</vt:lpstr>
      <vt:lpstr>Dimensions relevant to HSI</vt:lpstr>
      <vt:lpstr>PowerPoint Presentation</vt:lpstr>
      <vt:lpstr>PowerPoint Presentation</vt:lpstr>
      <vt:lpstr>Access Database</vt:lpstr>
      <vt:lpstr>Other Presentations</vt:lpstr>
      <vt:lpstr>Additional Comments </vt:lpstr>
      <vt:lpstr>HSI Competency Assessment (HCA)</vt:lpstr>
      <vt:lpstr>Minimum HCA Requirements</vt:lpstr>
      <vt:lpstr>HSI Creed/Tenets Example</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O'Neil, Michael (CIV)</dc:creator>
  <cp:lastModifiedBy>David Clarke</cp:lastModifiedBy>
  <cp:revision>43</cp:revision>
  <dcterms:created xsi:type="dcterms:W3CDTF">2019-10-30T22:41:18Z</dcterms:created>
  <dcterms:modified xsi:type="dcterms:W3CDTF">2019-12-06T15:41:30Z</dcterms:modified>
</cp:coreProperties>
</file>